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1"/>
  </p:sldMasterIdLst>
  <p:notesMasterIdLst>
    <p:notesMasterId r:id="rId34"/>
  </p:notesMasterIdLst>
  <p:sldIdLst>
    <p:sldId id="257" r:id="rId2"/>
    <p:sldId id="295" r:id="rId3"/>
    <p:sldId id="296" r:id="rId4"/>
    <p:sldId id="305" r:id="rId5"/>
    <p:sldId id="300" r:id="rId6"/>
    <p:sldId id="301" r:id="rId7"/>
    <p:sldId id="302" r:id="rId8"/>
    <p:sldId id="303" r:id="rId9"/>
    <p:sldId id="304" r:id="rId10"/>
    <p:sldId id="297" r:id="rId11"/>
    <p:sldId id="298" r:id="rId12"/>
    <p:sldId id="299" r:id="rId13"/>
    <p:sldId id="262" r:id="rId14"/>
    <p:sldId id="264" r:id="rId15"/>
    <p:sldId id="266" r:id="rId16"/>
    <p:sldId id="268" r:id="rId17"/>
    <p:sldId id="306" r:id="rId18"/>
    <p:sldId id="270" r:id="rId19"/>
    <p:sldId id="274" r:id="rId20"/>
    <p:sldId id="276" r:id="rId21"/>
    <p:sldId id="280" r:id="rId22"/>
    <p:sldId id="281" r:id="rId23"/>
    <p:sldId id="282" r:id="rId24"/>
    <p:sldId id="283" r:id="rId25"/>
    <p:sldId id="290" r:id="rId26"/>
    <p:sldId id="310" r:id="rId27"/>
    <p:sldId id="291" r:id="rId28"/>
    <p:sldId id="292" r:id="rId29"/>
    <p:sldId id="293" r:id="rId30"/>
    <p:sldId id="294" r:id="rId31"/>
    <p:sldId id="309" r:id="rId32"/>
    <p:sldId id="308"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3" d="100"/>
          <a:sy n="83" d="100"/>
        </p:scale>
        <p:origin x="1212"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E69A16C-A8BA-4E67-8D92-9722DEF6C140}" type="datetimeFigureOut">
              <a:rPr lang="en-US" smtClean="0"/>
              <a:pPr/>
              <a:t>09/08/2026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E1D8D0E-DAD8-4A5C-85A1-DF9DF5BF641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E1D8D0E-DAD8-4A5C-85A1-DF9DF5BF6411}" type="slidenum">
              <a:rPr lang="en-US" smtClean="0"/>
              <a:pPr/>
              <a:t>18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a:t>Click to edit Master title style</a:t>
            </a:r>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B41ABA4E-CD72-497B-97AA-7213B3980F60}" type="datetimeFigureOut">
              <a:rPr lang="en-US" smtClean="0"/>
              <a:pPr/>
              <a:t>09/08/2026</a:t>
            </a:fld>
            <a:endParaRPr lang="en-US"/>
          </a:p>
        </p:txBody>
      </p:sp>
      <p:sp>
        <p:nvSpPr>
          <p:cNvPr id="16" name="Slide Number Placeholder 15"/>
          <p:cNvSpPr>
            <a:spLocks noGrp="1"/>
          </p:cNvSpPr>
          <p:nvPr>
            <p:ph type="sldNum" sz="quarter" idx="11"/>
          </p:nvPr>
        </p:nvSpPr>
        <p:spPr/>
        <p:txBody>
          <a:bodyPr/>
          <a:lstStyle/>
          <a:p>
            <a:fld id="{D2E57653-3E58-4892-A7ED-712530ACC680}" type="slidenum">
              <a:rPr kumimoji="0" lang="en-US" smtClean="0"/>
              <a:pPr/>
              <a:t>‹#›</a:t>
            </a:fld>
            <a:endParaRPr kumimoji="0" lang="en-US"/>
          </a:p>
        </p:txBody>
      </p:sp>
      <p:sp>
        <p:nvSpPr>
          <p:cNvPr id="17" name="Footer Placeholder 16"/>
          <p:cNvSpPr>
            <a:spLocks noGrp="1"/>
          </p:cNvSpPr>
          <p:nvPr>
            <p:ph type="ftr" sz="quarter" idx="12"/>
          </p:nvPr>
        </p:nvSpPr>
        <p:spPr/>
        <p:txBody>
          <a:bodyPr/>
          <a:lstStyle/>
          <a:p>
            <a:endParaRPr kumimoji="0" lang="en-US"/>
          </a:p>
        </p:txBody>
      </p:sp>
    </p:spTree>
  </p:cSld>
  <p:clrMapOvr>
    <a:masterClrMapping/>
  </p:clrMapOvr>
  <p:transition spd="med">
    <p:newsflash/>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4" name="Date Placeholder 13"/>
          <p:cNvSpPr>
            <a:spLocks noGrp="1"/>
          </p:cNvSpPr>
          <p:nvPr>
            <p:ph type="dt" sz="half" idx="14"/>
          </p:nvPr>
        </p:nvSpPr>
        <p:spPr/>
        <p:txBody>
          <a:bodyPr/>
          <a:lstStyle/>
          <a:p>
            <a:fld id="{B41ABA4E-CD72-497B-97AA-7213B3980F60}" type="datetimeFigureOut">
              <a:rPr lang="en-US" smtClean="0"/>
              <a:pPr/>
              <a:t>09/08/2026</a:t>
            </a:fld>
            <a:endParaRPr lang="en-US"/>
          </a:p>
        </p:txBody>
      </p:sp>
      <p:sp>
        <p:nvSpPr>
          <p:cNvPr id="15" name="Slide Number Placeholder 14"/>
          <p:cNvSpPr>
            <a:spLocks noGrp="1"/>
          </p:cNvSpPr>
          <p:nvPr>
            <p:ph type="sldNum" sz="quarter" idx="15"/>
          </p:nvPr>
        </p:nvSpPr>
        <p:spPr/>
        <p:txBody>
          <a:bodyPr/>
          <a:lstStyle>
            <a:lvl1pPr algn="ctr">
              <a:defRPr/>
            </a:lvl1pPr>
          </a:lstStyle>
          <a:p>
            <a:fld id="{D2E57653-3E58-4892-A7ED-712530ACC680}" type="slidenum">
              <a:rPr kumimoji="0" lang="en-US" smtClean="0"/>
              <a:pPr/>
              <a:t>‹#›</a:t>
            </a:fld>
            <a:endParaRPr kumimoji="0" lang="en-US"/>
          </a:p>
        </p:txBody>
      </p:sp>
      <p:sp>
        <p:nvSpPr>
          <p:cNvPr id="16" name="Footer Placeholder 15"/>
          <p:cNvSpPr>
            <a:spLocks noGrp="1"/>
          </p:cNvSpPr>
          <p:nvPr>
            <p:ph type="ftr" sz="quarter" idx="16"/>
          </p:nvPr>
        </p:nvSpPr>
        <p:spPr/>
        <p:txBody>
          <a:bodyPr/>
          <a:lstStyle/>
          <a:p>
            <a:endParaRPr kumimoji="0" lang="en-US"/>
          </a:p>
        </p:txBody>
      </p:sp>
      <p:sp>
        <p:nvSpPr>
          <p:cNvPr id="17" name="Title 16"/>
          <p:cNvSpPr>
            <a:spLocks noGrp="1"/>
          </p:cNvSpPr>
          <p:nvPr>
            <p:ph type="title"/>
          </p:nvPr>
        </p:nvSpPr>
        <p:spPr/>
        <p:txBody>
          <a:bodyPr rtlCol="0" anchor="b" anchorCtr="0"/>
          <a:lstStyle/>
          <a:p>
            <a:r>
              <a:rPr kumimoji="0" lang="en-US"/>
              <a:t>Click to edit Master title style</a:t>
            </a:r>
          </a:p>
        </p:txBody>
      </p:sp>
    </p:spTree>
  </p:cSld>
  <p:clrMapOvr>
    <a:masterClrMapping/>
  </p:clrMapOvr>
  <p:transition spd="med">
    <p:newsflash/>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41ABA4E-CD72-497B-97AA-7213B3980F60}" type="datetimeFigureOut">
              <a:rPr lang="en-US" smtClean="0"/>
              <a:pPr/>
              <a:t>09/08/2026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D2E57653-3E58-4892-A7ED-712530ACC680}" type="slidenum">
              <a:rPr kumimoji="0" lang="en-US" smtClean="0"/>
              <a:pPr/>
              <a:t>‹#›</a:t>
            </a:fld>
            <a:endParaRPr kumimoji="0" lang="en-US"/>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a:t>Click to edit Master title style</a:t>
            </a:r>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newsflash/>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41ABA4E-CD72-497B-97AA-7213B3980F60}" type="datetimeFigureOut">
              <a:rPr lang="en-US" smtClean="0"/>
              <a:pPr/>
              <a:t>09/08/2026</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D2E57653-3E58-4892-A7ED-712530ACC680}" type="slidenum">
              <a:rPr kumimoji="0" lang="en-US" smtClean="0"/>
              <a:pPr/>
              <a:t>‹#›</a:t>
            </a:fld>
            <a:endParaRPr kumimoji="0" lang="en-US"/>
          </a:p>
        </p:txBody>
      </p:sp>
      <p:sp>
        <p:nvSpPr>
          <p:cNvPr id="2" name="Title 1"/>
          <p:cNvSpPr>
            <a:spLocks noGrp="1"/>
          </p:cNvSpPr>
          <p:nvPr>
            <p:ph type="title"/>
          </p:nvPr>
        </p:nvSpPr>
        <p:spPr/>
        <p:txBody>
          <a:bodyPr/>
          <a:lstStyle/>
          <a:p>
            <a:r>
              <a:rPr kumimoji="0" lang="en-US"/>
              <a:t>Click to edit Master title style</a:t>
            </a:r>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transition spd="med">
    <p:newsflash/>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D2E57653-3E58-4892-A7ED-712530ACC680}" type="slidenum">
              <a:rPr kumimoji="0" lang="en-US" smtClean="0"/>
              <a:pPr/>
              <a:t>‹#›</a:t>
            </a:fld>
            <a:endParaRPr kumimoji="0" lang="en-US"/>
          </a:p>
        </p:txBody>
      </p:sp>
      <p:sp>
        <p:nvSpPr>
          <p:cNvPr id="8" name="Footer Placeholder 7"/>
          <p:cNvSpPr>
            <a:spLocks noGrp="1"/>
          </p:cNvSpPr>
          <p:nvPr>
            <p:ph type="ftr" sz="quarter" idx="11"/>
          </p:nvPr>
        </p:nvSpPr>
        <p:spPr/>
        <p:txBody>
          <a:bodyPr/>
          <a:lstStyle/>
          <a:p>
            <a:endParaRPr kumimoji="0" lang="en-US"/>
          </a:p>
        </p:txBody>
      </p:sp>
      <p:sp>
        <p:nvSpPr>
          <p:cNvPr id="7" name="Date Placeholder 6"/>
          <p:cNvSpPr>
            <a:spLocks noGrp="1"/>
          </p:cNvSpPr>
          <p:nvPr>
            <p:ph type="dt" sz="half" idx="10"/>
          </p:nvPr>
        </p:nvSpPr>
        <p:spPr/>
        <p:txBody>
          <a:bodyPr/>
          <a:lstStyle/>
          <a:p>
            <a:fld id="{B41ABA4E-CD72-497B-97AA-7213B3980F60}" type="datetimeFigureOut">
              <a:rPr lang="en-US" smtClean="0"/>
              <a:pPr/>
              <a:t>09/08/2026</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a:t>Click to edit Master title style</a:t>
            </a:r>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newsflash/>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41ABA4E-CD72-497B-97AA-7213B3980F60}" type="datetimeFigureOut">
              <a:rPr lang="en-US" smtClean="0"/>
              <a:pPr/>
              <a:t>09/08/2026</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fld id="{D2E57653-3E58-4892-A7ED-712530ACC680}" type="slidenum">
              <a:rPr kumimoji="0" lang="en-US" smtClean="0"/>
              <a:pPr/>
              <a:t>‹#›</a:t>
            </a:fld>
            <a:endParaRPr kumimoji="0" lang="en-US"/>
          </a:p>
        </p:txBody>
      </p:sp>
      <p:sp>
        <p:nvSpPr>
          <p:cNvPr id="2" name="Title 1"/>
          <p:cNvSpPr>
            <a:spLocks noGrp="1"/>
          </p:cNvSpPr>
          <p:nvPr>
            <p:ph type="title"/>
          </p:nvPr>
        </p:nvSpPr>
        <p:spPr/>
        <p:txBody>
          <a:bodyPr/>
          <a:lstStyle/>
          <a:p>
            <a:r>
              <a:rPr kumimoji="0" lang="en-US"/>
              <a:t>Click to edit Master title style</a:t>
            </a:r>
          </a:p>
        </p:txBody>
      </p:sp>
    </p:spTree>
  </p:cSld>
  <p:clrMapOvr>
    <a:masterClrMapping/>
  </p:clrMapOvr>
  <p:transition spd="med">
    <p:newsflash/>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1ABA4E-CD72-497B-97AA-7213B3980F60}" type="datetimeFigureOut">
              <a:rPr lang="en-US" smtClean="0"/>
              <a:pPr/>
              <a:t>09/08/2026</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D2E57653-3E58-4892-A7ED-712530ACC680}" type="slidenum">
              <a:rPr kumimoji="0" lang="en-US" smtClean="0"/>
              <a:pPr/>
              <a:t>‹#›</a:t>
            </a:fld>
            <a:endParaRPr kumimoji="0" lang="en-US"/>
          </a:p>
        </p:txBody>
      </p:sp>
    </p:spTree>
  </p:cSld>
  <p:clrMapOvr>
    <a:masterClrMapping/>
  </p:clrMapOvr>
  <p:transition spd="med">
    <p:newsflash/>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a:t>Click to edit Master title style</a:t>
            </a:r>
          </a:p>
        </p:txBody>
      </p:sp>
      <p:sp>
        <p:nvSpPr>
          <p:cNvPr id="8" name="Date Placeholder 7"/>
          <p:cNvSpPr>
            <a:spLocks noGrp="1"/>
          </p:cNvSpPr>
          <p:nvPr>
            <p:ph type="dt" sz="half" idx="14"/>
          </p:nvPr>
        </p:nvSpPr>
        <p:spPr/>
        <p:txBody>
          <a:bodyPr/>
          <a:lstStyle/>
          <a:p>
            <a:fld id="{B41ABA4E-CD72-497B-97AA-7213B3980F60}" type="datetimeFigureOut">
              <a:rPr lang="en-US" smtClean="0"/>
              <a:pPr/>
              <a:t>09/08/2026</a:t>
            </a:fld>
            <a:endParaRPr lang="en-US"/>
          </a:p>
        </p:txBody>
      </p:sp>
      <p:sp>
        <p:nvSpPr>
          <p:cNvPr id="9" name="Slide Number Placeholder 8"/>
          <p:cNvSpPr>
            <a:spLocks noGrp="1"/>
          </p:cNvSpPr>
          <p:nvPr>
            <p:ph type="sldNum" sz="quarter" idx="15"/>
          </p:nvPr>
        </p:nvSpPr>
        <p:spPr/>
        <p:txBody>
          <a:bodyPr/>
          <a:lstStyle/>
          <a:p>
            <a:fld id="{D2E57653-3E58-4892-A7ED-712530ACC680}" type="slidenum">
              <a:rPr kumimoji="0" lang="en-US" smtClean="0"/>
              <a:pPr/>
              <a:t>‹#›</a:t>
            </a:fld>
            <a:endParaRPr kumimoji="0" lang="en-US"/>
          </a:p>
        </p:txBody>
      </p:sp>
      <p:sp>
        <p:nvSpPr>
          <p:cNvPr id="10" name="Footer Placeholder 9"/>
          <p:cNvSpPr>
            <a:spLocks noGrp="1"/>
          </p:cNvSpPr>
          <p:nvPr>
            <p:ph type="ftr" sz="quarter" idx="16"/>
          </p:nvPr>
        </p:nvSpPr>
        <p:spPr/>
        <p:txBody>
          <a:bodyPr/>
          <a:lstStyle/>
          <a:p>
            <a:endParaRPr kumimoji="0" lang="en-US"/>
          </a:p>
        </p:txBody>
      </p:sp>
    </p:spTree>
  </p:cSld>
  <p:clrMapOvr>
    <a:masterClrMapping/>
  </p:clrMapOvr>
  <p:transition spd="med">
    <p:newsflash/>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a:t>Click to edit Master title style</a:t>
            </a:r>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a:t>Click icon to add picture</a:t>
            </a:r>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8" name="Date Placeholder 7"/>
          <p:cNvSpPr>
            <a:spLocks noGrp="1"/>
          </p:cNvSpPr>
          <p:nvPr>
            <p:ph type="dt" sz="half" idx="10"/>
          </p:nvPr>
        </p:nvSpPr>
        <p:spPr/>
        <p:txBody>
          <a:bodyPr/>
          <a:lstStyle/>
          <a:p>
            <a:fld id="{B41ABA4E-CD72-497B-97AA-7213B3980F60}" type="datetimeFigureOut">
              <a:rPr lang="en-US" smtClean="0"/>
              <a:pPr/>
              <a:t>09/08/2026</a:t>
            </a:fld>
            <a:endParaRPr lang="en-US"/>
          </a:p>
        </p:txBody>
      </p:sp>
      <p:sp>
        <p:nvSpPr>
          <p:cNvPr id="9" name="Slide Number Placeholder 8"/>
          <p:cNvSpPr>
            <a:spLocks noGrp="1"/>
          </p:cNvSpPr>
          <p:nvPr>
            <p:ph type="sldNum" sz="quarter" idx="11"/>
          </p:nvPr>
        </p:nvSpPr>
        <p:spPr/>
        <p:txBody>
          <a:bodyPr/>
          <a:lstStyle/>
          <a:p>
            <a:fld id="{D2E57653-3E58-4892-A7ED-712530ACC680}" type="slidenum">
              <a:rPr kumimoji="0" lang="en-US" smtClean="0"/>
              <a:pPr/>
              <a:t>‹#›</a:t>
            </a:fld>
            <a:endParaRPr kumimoji="0" lang="en-US"/>
          </a:p>
        </p:txBody>
      </p:sp>
      <p:sp>
        <p:nvSpPr>
          <p:cNvPr id="10" name="Footer Placeholder 9"/>
          <p:cNvSpPr>
            <a:spLocks noGrp="1"/>
          </p:cNvSpPr>
          <p:nvPr>
            <p:ph type="ftr" sz="quarter" idx="12"/>
          </p:nvPr>
        </p:nvSpPr>
        <p:spPr/>
        <p:txBody>
          <a:bodyPr/>
          <a:lstStyle/>
          <a:p>
            <a:endParaRPr kumimoji="0" lang="en-US"/>
          </a:p>
        </p:txBody>
      </p:sp>
    </p:spTree>
  </p:cSld>
  <p:clrMapOvr>
    <a:masterClrMapping/>
  </p:clrMapOvr>
  <p:transition spd="med">
    <p:newsflash/>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41ABA4E-CD72-497B-97AA-7213B3980F60}" type="datetimeFigureOut">
              <a:rPr lang="en-US" smtClean="0"/>
              <a:pPr/>
              <a:t>09/08/2026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D2E57653-3E58-4892-A7ED-712530ACC680}" type="slidenum">
              <a:rPr kumimoji="0" lang="en-US" smtClean="0"/>
              <a:pPr/>
              <a:t>‹#›</a:t>
            </a:fld>
            <a:endParaRPr kumimoji="0" lang="en-US"/>
          </a:p>
        </p:txBody>
      </p:sp>
    </p:spTree>
  </p:cSld>
  <p:clrMapOvr>
    <a:masterClrMapping/>
  </p:clrMapOvr>
  <p:transition spd="med">
    <p:newsflash/>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41ABA4E-CD72-497B-97AA-7213B3980F60}" type="datetimeFigureOut">
              <a:rPr lang="en-US" smtClean="0"/>
              <a:pPr/>
              <a:t>09/08/2026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D2E57653-3E58-4892-A7ED-712530ACC680}" type="slidenum">
              <a:rPr kumimoji="0" lang="en-US" smtClean="0"/>
              <a:pPr/>
              <a:t>‹#›</a:t>
            </a:fld>
            <a:endParaRPr kumimoji="0" lang="en-US"/>
          </a:p>
        </p:txBody>
      </p:sp>
    </p:spTree>
  </p:cSld>
  <p:clrMapOvr>
    <a:masterClrMapping/>
  </p:clrMapOvr>
  <p:transition spd="med">
    <p:newsflash/>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B41ABA4E-CD72-497B-97AA-7213B3980F60}" type="datetimeFigureOut">
              <a:rPr lang="en-US" smtClean="0"/>
              <a:pPr/>
              <a:t>09/08/2026</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kumimoji="0"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D2E57653-3E58-4892-A7ED-712530ACC680}" type="slidenum">
              <a:rPr kumimoji="0" lang="en-US" smtClean="0"/>
              <a:pPr/>
              <a:t>‹#›</a:t>
            </a:fld>
            <a:endParaRPr kumimoji="0"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a:t>Click to edit Master title style</a:t>
            </a:r>
          </a:p>
        </p:txBody>
      </p:sp>
    </p:spTree>
  </p:cSld>
  <p:clrMap bg1="dk1" tx1="lt1" bg2="dk2" tx2="lt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ransition spd="med">
    <p:newsflash/>
  </p:transition>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544b5w4"/>
          <p:cNvPicPr>
            <a:picLocks noGrp="1" noChangeAspect="1" noChangeArrowheads="1"/>
          </p:cNvPicPr>
          <p:nvPr>
            <p:ph type="body" idx="1"/>
          </p:nvPr>
        </p:nvPicPr>
        <p:blipFill>
          <a:blip r:embed="rId2" cstate="print"/>
          <a:srcRect/>
          <a:stretch>
            <a:fillRect/>
          </a:stretch>
        </p:blipFill>
        <p:spPr>
          <a:xfrm>
            <a:off x="0" y="0"/>
            <a:ext cx="9143999" cy="6858000"/>
          </a:xfrm>
          <a:noFill/>
        </p:spPr>
      </p:pic>
    </p:spTree>
  </p:cSld>
  <p:clrMapOvr>
    <a:masterClrMapping/>
  </p:clrMapOvr>
  <p:transition spd="med">
    <p:newsflash/>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r" rtl="1"/>
            <a:r>
              <a:rPr lang="fa-IR" b="1" dirty="0">
                <a:solidFill>
                  <a:schemeClr val="bg1"/>
                </a:solidFill>
                <a:latin typeface="Gill Sans MT" pitchFamily="34" charset="0"/>
                <a:ea typeface="Tahoma" pitchFamily="34" charset="0"/>
              </a:rPr>
              <a:t>درمان با شوک الکتریکی به معنای انتقال جریان الکتریکی از طریق قفسه سینه به قلب است . میزان این جریان ( تحریک ) به اندازه ای است که می تواند در خلال عبور جریان ، قلب را دپولاریزه و با خاموش کردن کانون های نابجا متعاقبا امکان فرماندهی مجدد برای پیس میکر اصلی قلب یعنی گره سینوسی دهلیزی </a:t>
            </a:r>
            <a:r>
              <a:rPr lang="en-US" b="1" dirty="0">
                <a:solidFill>
                  <a:schemeClr val="bg1"/>
                </a:solidFill>
                <a:latin typeface="Gill Sans MT" pitchFamily="34" charset="0"/>
                <a:ea typeface="Tahoma" pitchFamily="34" charset="0"/>
              </a:rPr>
              <a:t>SA </a:t>
            </a:r>
            <a:r>
              <a:rPr lang="fa-IR" b="1" dirty="0">
                <a:solidFill>
                  <a:schemeClr val="bg1"/>
                </a:solidFill>
                <a:latin typeface="Gill Sans MT" pitchFamily="34" charset="0"/>
                <a:ea typeface="Tahoma" pitchFamily="34" charset="0"/>
              </a:rPr>
              <a:t>فراهم گردد.</a:t>
            </a:r>
            <a:endParaRPr lang="en-US" b="1" dirty="0">
              <a:solidFill>
                <a:schemeClr val="bg1"/>
              </a:solidFill>
              <a:latin typeface="Gill Sans MT" pitchFamily="34" charset="0"/>
              <a:ea typeface="Tahoma" pitchFamily="34" charset="0"/>
            </a:endParaRPr>
          </a:p>
        </p:txBody>
      </p:sp>
      <p:sp>
        <p:nvSpPr>
          <p:cNvPr id="3" name="Title 2"/>
          <p:cNvSpPr>
            <a:spLocks noGrp="1"/>
          </p:cNvSpPr>
          <p:nvPr>
            <p:ph type="title"/>
          </p:nvPr>
        </p:nvSpPr>
        <p:spPr/>
        <p:txBody>
          <a:bodyPr>
            <a:normAutofit fontScale="90000"/>
          </a:bodyPr>
          <a:lstStyle/>
          <a:p>
            <a:pPr algn="ctr"/>
            <a:br>
              <a:rPr lang="fa-IR" b="1" dirty="0"/>
            </a:br>
            <a:br>
              <a:rPr lang="fa-IR" b="1" dirty="0"/>
            </a:br>
            <a:r>
              <a:rPr lang="fa-IR" b="1" dirty="0"/>
              <a:t>شوک الکتریکی</a:t>
            </a:r>
            <a:br>
              <a:rPr lang="fa-IR" b="1" dirty="0"/>
            </a:br>
            <a:r>
              <a:rPr lang="en-US" dirty="0"/>
              <a:t> </a:t>
            </a:r>
          </a:p>
        </p:txBody>
      </p:sp>
    </p:spTree>
  </p:cSld>
  <p:clrMapOvr>
    <a:masterClrMapping/>
  </p:clrMapOvr>
  <p:transition spd="med">
    <p:newsflash/>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181600" y="2286000"/>
            <a:ext cx="3505200" cy="3810000"/>
          </a:xfrm>
        </p:spPr>
        <p:txBody>
          <a:bodyPr>
            <a:normAutofit lnSpcReduction="10000"/>
          </a:bodyPr>
          <a:lstStyle/>
          <a:p>
            <a:pPr algn="r" rtl="1">
              <a:buClr>
                <a:schemeClr val="accent1">
                  <a:lumMod val="75000"/>
                </a:schemeClr>
              </a:buClr>
              <a:buFont typeface="Wingdings" pitchFamily="2" charset="2"/>
              <a:buChar char="ü"/>
            </a:pPr>
            <a:r>
              <a:rPr lang="fa-IR" b="1" dirty="0">
                <a:solidFill>
                  <a:schemeClr val="bg1"/>
                </a:solidFill>
                <a:latin typeface="Gill Sans MT" pitchFamily="34" charset="0"/>
              </a:rPr>
              <a:t>شوک هماهنگ کاردیوورژن  </a:t>
            </a:r>
            <a:r>
              <a:rPr lang="en-US" b="1" dirty="0" err="1">
                <a:solidFill>
                  <a:schemeClr val="bg1"/>
                </a:solidFill>
                <a:latin typeface="Gill Sans MT" pitchFamily="34" charset="0"/>
              </a:rPr>
              <a:t>cardioversion</a:t>
            </a:r>
            <a:r>
              <a:rPr lang="en-US" b="1" dirty="0">
                <a:solidFill>
                  <a:schemeClr val="bg1"/>
                </a:solidFill>
                <a:latin typeface="Gill Sans MT" pitchFamily="34" charset="0"/>
              </a:rPr>
              <a:t> )</a:t>
            </a:r>
            <a:r>
              <a:rPr lang="fa-IR" b="1" dirty="0">
                <a:solidFill>
                  <a:schemeClr val="bg1"/>
                </a:solidFill>
                <a:latin typeface="Gill Sans MT" pitchFamily="34" charset="0"/>
              </a:rPr>
              <a:t> )</a:t>
            </a:r>
            <a:endParaRPr lang="en-US" dirty="0">
              <a:solidFill>
                <a:schemeClr val="bg1"/>
              </a:solidFill>
              <a:latin typeface="Gill Sans MT" pitchFamily="34" charset="0"/>
            </a:endParaRPr>
          </a:p>
          <a:p>
            <a:pPr algn="r" rtl="1">
              <a:buNone/>
            </a:pPr>
            <a:endParaRPr lang="fa-IR" b="1" dirty="0">
              <a:latin typeface="Gill Sans MT" pitchFamily="34" charset="0"/>
            </a:endParaRPr>
          </a:p>
          <a:p>
            <a:pPr algn="r" rtl="1">
              <a:buNone/>
            </a:pPr>
            <a:endParaRPr lang="fa-IR" b="1" dirty="0">
              <a:latin typeface="Gill Sans MT" pitchFamily="34" charset="0"/>
            </a:endParaRPr>
          </a:p>
          <a:p>
            <a:pPr algn="r" rtl="1">
              <a:buNone/>
            </a:pPr>
            <a:endParaRPr lang="fa-IR" b="1" dirty="0">
              <a:latin typeface="Gill Sans MT" pitchFamily="34" charset="0"/>
            </a:endParaRPr>
          </a:p>
          <a:p>
            <a:pPr algn="r" rtl="1">
              <a:buClr>
                <a:schemeClr val="accent1">
                  <a:lumMod val="75000"/>
                </a:schemeClr>
              </a:buClr>
              <a:buFont typeface="Wingdings" pitchFamily="2" charset="2"/>
              <a:buChar char="ü"/>
            </a:pPr>
            <a:r>
              <a:rPr lang="fa-IR" b="1" dirty="0">
                <a:solidFill>
                  <a:schemeClr val="bg1"/>
                </a:solidFill>
                <a:latin typeface="Gill Sans MT" pitchFamily="34" charset="0"/>
              </a:rPr>
              <a:t>شوک غیرهماهنگ دفیبریلاسیون  </a:t>
            </a:r>
            <a:r>
              <a:rPr lang="en-US" b="1" dirty="0" err="1">
                <a:solidFill>
                  <a:schemeClr val="bg1"/>
                </a:solidFill>
                <a:latin typeface="Gill Sans MT" pitchFamily="34" charset="0"/>
              </a:rPr>
              <a:t>Defibrilation</a:t>
            </a:r>
            <a:r>
              <a:rPr lang="en-US" b="1" dirty="0">
                <a:solidFill>
                  <a:schemeClr val="bg1"/>
                </a:solidFill>
                <a:latin typeface="Gill Sans MT" pitchFamily="34" charset="0"/>
              </a:rPr>
              <a:t> )</a:t>
            </a:r>
            <a:r>
              <a:rPr lang="fa-IR" b="1" dirty="0">
                <a:solidFill>
                  <a:schemeClr val="bg1"/>
                </a:solidFill>
                <a:latin typeface="Gill Sans MT" pitchFamily="34" charset="0"/>
              </a:rPr>
              <a:t> )</a:t>
            </a:r>
            <a:endParaRPr lang="en-US" dirty="0">
              <a:solidFill>
                <a:schemeClr val="bg1"/>
              </a:solidFill>
              <a:latin typeface="Gill Sans MT" pitchFamily="34" charset="0"/>
            </a:endParaRPr>
          </a:p>
          <a:p>
            <a:pPr algn="r" rtl="1"/>
            <a:endParaRPr lang="en-US" dirty="0">
              <a:latin typeface="Gill Sans MT" pitchFamily="34" charset="0"/>
            </a:endParaRPr>
          </a:p>
        </p:txBody>
      </p:sp>
      <p:sp>
        <p:nvSpPr>
          <p:cNvPr id="3" name="Title 2"/>
          <p:cNvSpPr>
            <a:spLocks noGrp="1"/>
          </p:cNvSpPr>
          <p:nvPr>
            <p:ph type="title"/>
          </p:nvPr>
        </p:nvSpPr>
        <p:spPr/>
        <p:txBody>
          <a:bodyPr/>
          <a:lstStyle/>
          <a:p>
            <a:pPr algn="ctr"/>
            <a:r>
              <a:rPr lang="fa-IR" b="1" dirty="0"/>
              <a:t>انواع شوک الکتریکی</a:t>
            </a:r>
            <a:endParaRPr lang="en-US" dirty="0"/>
          </a:p>
        </p:txBody>
      </p:sp>
      <p:sp>
        <p:nvSpPr>
          <p:cNvPr id="4" name="Left-Up Arrow 3"/>
          <p:cNvSpPr/>
          <p:nvPr/>
        </p:nvSpPr>
        <p:spPr>
          <a:xfrm rot="15215734">
            <a:off x="1995263" y="1363318"/>
            <a:ext cx="1341538" cy="1505002"/>
          </a:xfrm>
          <a:prstGeom prst="leftUp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5" name="TextBox 4"/>
          <p:cNvSpPr txBox="1"/>
          <p:nvPr/>
        </p:nvSpPr>
        <p:spPr>
          <a:xfrm>
            <a:off x="2819400" y="2819400"/>
            <a:ext cx="1143000" cy="523220"/>
          </a:xfrm>
          <a:prstGeom prst="rect">
            <a:avLst/>
          </a:prstGeom>
          <a:noFill/>
        </p:spPr>
        <p:txBody>
          <a:bodyPr wrap="square" rtlCol="1">
            <a:spAutoFit/>
          </a:bodyPr>
          <a:lstStyle/>
          <a:p>
            <a:r>
              <a:rPr lang="fa-IR" sz="2800" b="1" dirty="0"/>
              <a:t>دستي</a:t>
            </a:r>
          </a:p>
        </p:txBody>
      </p:sp>
      <p:sp>
        <p:nvSpPr>
          <p:cNvPr id="6" name="TextBox 5"/>
          <p:cNvSpPr txBox="1"/>
          <p:nvPr/>
        </p:nvSpPr>
        <p:spPr>
          <a:xfrm>
            <a:off x="609600" y="2057400"/>
            <a:ext cx="1143000" cy="523220"/>
          </a:xfrm>
          <a:prstGeom prst="rect">
            <a:avLst/>
          </a:prstGeom>
          <a:noFill/>
        </p:spPr>
        <p:txBody>
          <a:bodyPr wrap="square" rtlCol="1">
            <a:spAutoFit/>
          </a:bodyPr>
          <a:lstStyle/>
          <a:p>
            <a:pPr algn="ctr"/>
            <a:r>
              <a:rPr lang="fa-IR" sz="2800" b="1" dirty="0"/>
              <a:t>خودكار</a:t>
            </a:r>
          </a:p>
        </p:txBody>
      </p:sp>
      <p:sp>
        <p:nvSpPr>
          <p:cNvPr id="8" name="TextBox 7"/>
          <p:cNvSpPr txBox="1"/>
          <p:nvPr/>
        </p:nvSpPr>
        <p:spPr>
          <a:xfrm>
            <a:off x="533400" y="2514600"/>
            <a:ext cx="990600" cy="369332"/>
          </a:xfrm>
          <a:prstGeom prst="rect">
            <a:avLst/>
          </a:prstGeom>
          <a:noFill/>
        </p:spPr>
        <p:txBody>
          <a:bodyPr wrap="square" rtlCol="1">
            <a:spAutoFit/>
          </a:bodyPr>
          <a:lstStyle/>
          <a:p>
            <a:r>
              <a:rPr lang="en-US" dirty="0"/>
              <a:t>AED</a:t>
            </a:r>
            <a:endParaRPr lang="fa-IR" dirty="0"/>
          </a:p>
        </p:txBody>
      </p:sp>
      <p:cxnSp>
        <p:nvCxnSpPr>
          <p:cNvPr id="10" name="Straight Arrow Connector 9"/>
          <p:cNvCxnSpPr/>
          <p:nvPr/>
        </p:nvCxnSpPr>
        <p:spPr>
          <a:xfrm flipV="1">
            <a:off x="4038600" y="2743200"/>
            <a:ext cx="16764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4114800" y="3276600"/>
            <a:ext cx="1295400" cy="1295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1981200" y="3276600"/>
            <a:ext cx="838200" cy="457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a:off x="2819400" y="3352800"/>
            <a:ext cx="76200" cy="990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838200" y="3810000"/>
            <a:ext cx="1066800" cy="369332"/>
          </a:xfrm>
          <a:prstGeom prst="rect">
            <a:avLst/>
          </a:prstGeom>
          <a:noFill/>
        </p:spPr>
        <p:txBody>
          <a:bodyPr wrap="square" rtlCol="1">
            <a:spAutoFit/>
          </a:bodyPr>
          <a:lstStyle/>
          <a:p>
            <a:r>
              <a:rPr lang="fa-IR" dirty="0"/>
              <a:t>مونو فازيك</a:t>
            </a:r>
          </a:p>
        </p:txBody>
      </p:sp>
      <p:sp>
        <p:nvSpPr>
          <p:cNvPr id="18" name="TextBox 17"/>
          <p:cNvSpPr txBox="1"/>
          <p:nvPr/>
        </p:nvSpPr>
        <p:spPr>
          <a:xfrm>
            <a:off x="2209800" y="4495800"/>
            <a:ext cx="838200" cy="381000"/>
          </a:xfrm>
          <a:prstGeom prst="rect">
            <a:avLst/>
          </a:prstGeom>
          <a:noFill/>
        </p:spPr>
        <p:txBody>
          <a:bodyPr wrap="square" rtlCol="1">
            <a:spAutoFit/>
          </a:bodyPr>
          <a:lstStyle/>
          <a:p>
            <a:r>
              <a:rPr lang="fa-IR" dirty="0"/>
              <a:t>بايفازيك </a:t>
            </a:r>
          </a:p>
        </p:txBody>
      </p:sp>
    </p:spTree>
  </p:cSld>
  <p:clrMapOvr>
    <a:masterClrMapping/>
  </p:clrMapOvr>
  <p:transition spd="med">
    <p:newsflash/>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4"/>
          <p:cNvSpPr>
            <a:spLocks noChangeArrowheads="1"/>
          </p:cNvSpPr>
          <p:nvPr/>
        </p:nvSpPr>
        <p:spPr bwMode="auto">
          <a:xfrm>
            <a:off x="609600" y="609600"/>
            <a:ext cx="8305800" cy="4647426"/>
          </a:xfrm>
          <a:prstGeom prst="rect">
            <a:avLst/>
          </a:prstGeom>
          <a:noFill/>
          <a:ln w="9525">
            <a:noFill/>
            <a:miter lim="800000"/>
            <a:headEnd/>
            <a:tailEnd/>
          </a:ln>
        </p:spPr>
        <p:txBody>
          <a:bodyPr wrap="square">
            <a:spAutoFit/>
          </a:bodyPr>
          <a:lstStyle/>
          <a:p>
            <a:pPr algn="r" rtl="1"/>
            <a:r>
              <a:rPr lang="en-US" sz="3200" b="1" dirty="0">
                <a:solidFill>
                  <a:schemeClr val="tx1">
                    <a:lumMod val="95000"/>
                  </a:schemeClr>
                </a:solidFill>
                <a:latin typeface="Gill Sans MT" pitchFamily="34" charset="0"/>
                <a:cs typeface="+mj-cs"/>
              </a:rPr>
              <a:t>Electrical </a:t>
            </a:r>
            <a:r>
              <a:rPr lang="en-US" sz="3200" b="1" dirty="0" err="1">
                <a:solidFill>
                  <a:schemeClr val="tx1">
                    <a:lumMod val="95000"/>
                  </a:schemeClr>
                </a:solidFill>
                <a:latin typeface="Gill Sans MT" pitchFamily="34" charset="0"/>
                <a:cs typeface="+mj-cs"/>
              </a:rPr>
              <a:t>cardioversion</a:t>
            </a:r>
            <a:r>
              <a:rPr lang="en-US" sz="3200" b="1" dirty="0">
                <a:solidFill>
                  <a:schemeClr val="tx1">
                    <a:lumMod val="95000"/>
                  </a:schemeClr>
                </a:solidFill>
                <a:latin typeface="Gill Sans MT" pitchFamily="34" charset="0"/>
                <a:cs typeface="+mj-cs"/>
              </a:rPr>
              <a:t> / defibrillation</a:t>
            </a:r>
          </a:p>
          <a:p>
            <a:pPr algn="r" rtl="1"/>
            <a:endParaRPr lang="fa-IR" sz="2400" b="1" dirty="0">
              <a:latin typeface="Gill Sans MT" pitchFamily="34" charset="0"/>
              <a:cs typeface="+mj-cs"/>
            </a:endParaRPr>
          </a:p>
          <a:p>
            <a:pPr algn="r" rtl="1">
              <a:buClr>
                <a:schemeClr val="accent1">
                  <a:lumMod val="75000"/>
                </a:schemeClr>
              </a:buClr>
              <a:buFont typeface="Wingdings" pitchFamily="2" charset="2"/>
              <a:buChar char="q"/>
            </a:pPr>
            <a:r>
              <a:rPr lang="fa-IR" sz="2400" b="1" dirty="0">
                <a:solidFill>
                  <a:schemeClr val="bg1"/>
                </a:solidFill>
                <a:latin typeface="Gill Sans MT" pitchFamily="34" charset="0"/>
                <a:cs typeface="+mj-cs"/>
              </a:rPr>
              <a:t>با جريان الکتريکی مستقيم </a:t>
            </a:r>
            <a:r>
              <a:rPr lang="en-US" sz="2400" b="1" dirty="0">
                <a:solidFill>
                  <a:schemeClr val="bg1"/>
                </a:solidFill>
                <a:latin typeface="Gill Sans MT" pitchFamily="34" charset="0"/>
                <a:cs typeface="+mj-cs"/>
              </a:rPr>
              <a:t>(</a:t>
            </a:r>
            <a:r>
              <a:rPr lang="en-US" sz="2400" b="1" dirty="0" err="1">
                <a:solidFill>
                  <a:schemeClr val="bg1"/>
                </a:solidFill>
                <a:latin typeface="Gill Sans MT" pitchFamily="34" charset="0"/>
                <a:cs typeface="+mj-cs"/>
              </a:rPr>
              <a:t>monophasic</a:t>
            </a:r>
            <a:r>
              <a:rPr lang="en-US" sz="2400" b="1" dirty="0">
                <a:solidFill>
                  <a:schemeClr val="bg1"/>
                </a:solidFill>
                <a:latin typeface="Gill Sans MT" pitchFamily="34" charset="0"/>
                <a:cs typeface="+mj-cs"/>
              </a:rPr>
              <a:t> ) </a:t>
            </a:r>
            <a:endParaRPr lang="fa-IR" sz="2400" b="1" dirty="0">
              <a:solidFill>
                <a:schemeClr val="bg1"/>
              </a:solidFill>
              <a:latin typeface="Gill Sans MT" pitchFamily="34" charset="0"/>
              <a:cs typeface="+mj-cs"/>
            </a:endParaRPr>
          </a:p>
          <a:p>
            <a:pPr algn="r" rtl="1">
              <a:buClr>
                <a:schemeClr val="accent1">
                  <a:lumMod val="75000"/>
                </a:schemeClr>
              </a:buClr>
              <a:buFont typeface="Wingdings" pitchFamily="2" charset="2"/>
              <a:buChar char="q"/>
            </a:pPr>
            <a:r>
              <a:rPr lang="en-US" sz="2400" b="1" dirty="0">
                <a:solidFill>
                  <a:schemeClr val="bg1"/>
                </a:solidFill>
                <a:latin typeface="Gill Sans MT" pitchFamily="34" charset="0"/>
                <a:cs typeface="+mj-cs"/>
              </a:rPr>
              <a:t> </a:t>
            </a:r>
            <a:r>
              <a:rPr lang="fa-IR" sz="2400" b="1" dirty="0">
                <a:solidFill>
                  <a:schemeClr val="bg1"/>
                </a:solidFill>
                <a:latin typeface="Gill Sans MT" pitchFamily="34" charset="0"/>
                <a:cs typeface="+mj-cs"/>
              </a:rPr>
              <a:t>با جريان الکتريکی متناوب </a:t>
            </a:r>
            <a:r>
              <a:rPr lang="en-US" sz="2400" b="1" dirty="0">
                <a:solidFill>
                  <a:schemeClr val="bg1"/>
                </a:solidFill>
                <a:latin typeface="Gill Sans MT" pitchFamily="34" charset="0"/>
                <a:cs typeface="+mj-cs"/>
              </a:rPr>
              <a:t>(Biphasic )</a:t>
            </a:r>
          </a:p>
          <a:p>
            <a:pPr algn="r" rtl="1">
              <a:buClr>
                <a:schemeClr val="accent1">
                  <a:lumMod val="75000"/>
                </a:schemeClr>
              </a:buClr>
              <a:buFont typeface="Wingdings" pitchFamily="2" charset="2"/>
              <a:buChar char="q"/>
            </a:pPr>
            <a:r>
              <a:rPr lang="en-US" sz="2400" b="1" dirty="0">
                <a:solidFill>
                  <a:schemeClr val="bg1"/>
                </a:solidFill>
                <a:latin typeface="Gill Sans MT" pitchFamily="34" charset="0"/>
                <a:cs typeface="+mj-cs"/>
              </a:rPr>
              <a:t> </a:t>
            </a:r>
            <a:r>
              <a:rPr lang="fa-IR" sz="2400" b="1" dirty="0">
                <a:solidFill>
                  <a:schemeClr val="bg1"/>
                </a:solidFill>
                <a:latin typeface="Gill Sans MT" pitchFamily="34" charset="0"/>
                <a:cs typeface="+mj-cs"/>
              </a:rPr>
              <a:t>برطبق مطالعات انجام شده شوک با جريان بای فازيک مؤثرتر از جريان منوفازيک است .</a:t>
            </a:r>
          </a:p>
          <a:p>
            <a:pPr algn="r" rtl="1">
              <a:buClr>
                <a:schemeClr val="accent1">
                  <a:lumMod val="75000"/>
                </a:schemeClr>
              </a:buClr>
              <a:buFont typeface="Wingdings" pitchFamily="2" charset="2"/>
              <a:buChar char="q"/>
            </a:pPr>
            <a:r>
              <a:rPr lang="en-US" sz="2400" b="1" dirty="0">
                <a:solidFill>
                  <a:schemeClr val="bg1"/>
                </a:solidFill>
                <a:latin typeface="Gill Sans MT" pitchFamily="34" charset="0"/>
                <a:cs typeface="+mj-cs"/>
              </a:rPr>
              <a:t>Synchronized DC shock </a:t>
            </a:r>
            <a:r>
              <a:rPr lang="fa-IR" sz="2400" b="1" dirty="0">
                <a:solidFill>
                  <a:schemeClr val="bg1"/>
                </a:solidFill>
                <a:latin typeface="Gill Sans MT" pitchFamily="34" charset="0"/>
                <a:cs typeface="+mj-cs"/>
              </a:rPr>
              <a:t>  : در اين روش جريان الکتريکی مستقيم در مدت زمان کمتر از</a:t>
            </a:r>
            <a:r>
              <a:rPr lang="en-US" sz="2400" b="1" dirty="0">
                <a:solidFill>
                  <a:schemeClr val="bg1"/>
                </a:solidFill>
                <a:latin typeface="Gill Sans MT" pitchFamily="34" charset="0"/>
                <a:cs typeface="+mj-cs"/>
              </a:rPr>
              <a:t> 0.01-0.02   </a:t>
            </a:r>
            <a:r>
              <a:rPr lang="fa-IR" sz="2400" b="1" dirty="0">
                <a:solidFill>
                  <a:schemeClr val="bg1"/>
                </a:solidFill>
                <a:latin typeface="Gill Sans MT" pitchFamily="34" charset="0"/>
                <a:cs typeface="+mj-cs"/>
              </a:rPr>
              <a:t>ثانيه و همزمان با موج </a:t>
            </a:r>
            <a:r>
              <a:rPr lang="en-US" sz="2400" b="1" dirty="0">
                <a:solidFill>
                  <a:schemeClr val="bg1"/>
                </a:solidFill>
                <a:latin typeface="Gill Sans MT" pitchFamily="34" charset="0"/>
                <a:cs typeface="+mj-cs"/>
              </a:rPr>
              <a:t>QRS</a:t>
            </a:r>
            <a:r>
              <a:rPr lang="fa-IR" sz="2400" b="1" dirty="0">
                <a:solidFill>
                  <a:schemeClr val="bg1"/>
                </a:solidFill>
                <a:latin typeface="Gill Sans MT" pitchFamily="34" charset="0"/>
                <a:cs typeface="+mj-cs"/>
              </a:rPr>
              <a:t> ( قله موج </a:t>
            </a:r>
            <a:r>
              <a:rPr lang="en-US" sz="2400" b="1" dirty="0">
                <a:solidFill>
                  <a:schemeClr val="bg1"/>
                </a:solidFill>
                <a:latin typeface="Gill Sans MT" pitchFamily="34" charset="0"/>
                <a:cs typeface="+mj-cs"/>
              </a:rPr>
              <a:t>R</a:t>
            </a:r>
            <a:r>
              <a:rPr lang="fa-IR" sz="2400" b="1" dirty="0">
                <a:solidFill>
                  <a:schemeClr val="bg1"/>
                </a:solidFill>
                <a:latin typeface="Gill Sans MT" pitchFamily="34" charset="0"/>
                <a:cs typeface="+mj-cs"/>
              </a:rPr>
              <a:t> ) به قلب وارد ميشود .</a:t>
            </a:r>
          </a:p>
          <a:p>
            <a:pPr algn="r" rtl="1">
              <a:buClr>
                <a:schemeClr val="accent1">
                  <a:lumMod val="75000"/>
                </a:schemeClr>
              </a:buClr>
              <a:buFont typeface="Wingdings" pitchFamily="2" charset="2"/>
              <a:buChar char="q"/>
            </a:pPr>
            <a:r>
              <a:rPr lang="en-US" sz="2400" b="1" dirty="0" err="1">
                <a:solidFill>
                  <a:schemeClr val="bg1"/>
                </a:solidFill>
                <a:latin typeface="Gill Sans MT" pitchFamily="34" charset="0"/>
                <a:cs typeface="+mj-cs"/>
              </a:rPr>
              <a:t>Asynchronized</a:t>
            </a:r>
            <a:r>
              <a:rPr lang="en-US" sz="2400" b="1" dirty="0">
                <a:solidFill>
                  <a:schemeClr val="bg1"/>
                </a:solidFill>
                <a:latin typeface="Gill Sans MT" pitchFamily="34" charset="0"/>
                <a:cs typeface="+mj-cs"/>
              </a:rPr>
              <a:t> DC shock </a:t>
            </a:r>
            <a:r>
              <a:rPr lang="fa-IR" sz="2400" b="1" dirty="0">
                <a:solidFill>
                  <a:schemeClr val="bg1"/>
                </a:solidFill>
                <a:latin typeface="Gill Sans MT" pitchFamily="34" charset="0"/>
                <a:cs typeface="+mj-cs"/>
              </a:rPr>
              <a:t> : در اين وضعيت تخليه الکتريکی بطور تصادفی بدون وجود رابطه زمانی با اجزاء الکتريکی موج قلبی وارد ميشود . </a:t>
            </a:r>
            <a:r>
              <a:rPr lang="en-US" sz="2400" b="1" dirty="0">
                <a:solidFill>
                  <a:schemeClr val="bg1"/>
                </a:solidFill>
                <a:latin typeface="Gill Sans MT" pitchFamily="34" charset="0"/>
                <a:cs typeface="+mj-cs"/>
              </a:rPr>
              <a:t>(Defibrillation ) </a:t>
            </a:r>
            <a:endParaRPr lang="fa-IR" sz="2400" b="1" dirty="0">
              <a:solidFill>
                <a:schemeClr val="bg1"/>
              </a:solidFill>
              <a:latin typeface="Gill Sans MT" pitchFamily="34" charset="0"/>
              <a:cs typeface="+mj-cs"/>
            </a:endParaRPr>
          </a:p>
        </p:txBody>
      </p:sp>
    </p:spTree>
  </p:cSld>
  <p:clrMapOvr>
    <a:masterClrMapping/>
  </p:clrMapOvr>
  <p:transition spd="med">
    <p:newsflash/>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r" rtl="1">
              <a:buNone/>
            </a:pPr>
            <a:r>
              <a:rPr lang="fa-IR" b="1" dirty="0">
                <a:solidFill>
                  <a:schemeClr val="bg1"/>
                </a:solidFill>
                <a:latin typeface="Gill Sans MT" pitchFamily="34" charset="0"/>
              </a:rPr>
              <a:t>   استفاده از نیروی الکتریکی جهت ختم تاکی دیس ریتمیهایی که دارای کمپلکس های </a:t>
            </a:r>
            <a:r>
              <a:rPr lang="en-US" b="1" dirty="0">
                <a:solidFill>
                  <a:schemeClr val="bg1"/>
                </a:solidFill>
                <a:latin typeface="Gill Sans MT" pitchFamily="34" charset="0"/>
              </a:rPr>
              <a:t>QRS </a:t>
            </a:r>
            <a:r>
              <a:rPr lang="fa-IR" b="1" dirty="0">
                <a:solidFill>
                  <a:schemeClr val="bg1"/>
                </a:solidFill>
                <a:latin typeface="Gill Sans MT" pitchFamily="34" charset="0"/>
              </a:rPr>
              <a:t>می باشند ( فیبریلاسیون دهلیزی ، تاکیکاردی بطنی  ، فلوتر دهلیزی و...)</a:t>
            </a:r>
            <a:endParaRPr lang="en-US" dirty="0">
              <a:solidFill>
                <a:schemeClr val="bg1"/>
              </a:solidFill>
              <a:latin typeface="Gill Sans MT" pitchFamily="34" charset="0"/>
            </a:endParaRPr>
          </a:p>
        </p:txBody>
      </p:sp>
      <p:sp>
        <p:nvSpPr>
          <p:cNvPr id="3" name="Title 2"/>
          <p:cNvSpPr>
            <a:spLocks noGrp="1"/>
          </p:cNvSpPr>
          <p:nvPr>
            <p:ph type="title"/>
          </p:nvPr>
        </p:nvSpPr>
        <p:spPr/>
        <p:txBody>
          <a:bodyPr/>
          <a:lstStyle/>
          <a:p>
            <a:pPr algn="ctr"/>
            <a:r>
              <a:rPr lang="en-US" b="1" dirty="0" err="1"/>
              <a:t>Cardioversion</a:t>
            </a:r>
            <a:endParaRPr lang="en-US" dirty="0"/>
          </a:p>
        </p:txBody>
      </p:sp>
    </p:spTree>
  </p:cSld>
  <p:clrMapOvr>
    <a:masterClrMapping/>
  </p:clrMapOvr>
  <p:transition spd="med">
    <p:newsflash/>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r" rtl="1">
              <a:buNone/>
            </a:pPr>
            <a:r>
              <a:rPr lang="fa-IR" b="1" dirty="0">
                <a:solidFill>
                  <a:schemeClr val="bg1"/>
                </a:solidFill>
                <a:latin typeface="Gill Sans MT" pitchFamily="34" charset="0"/>
              </a:rPr>
              <a:t>   کاردیوورژن یک درمان انتخابی است و برای درمان تاکی دیس ریتمی هایی که :</a:t>
            </a:r>
          </a:p>
          <a:p>
            <a:pPr algn="r" rtl="1">
              <a:buNone/>
            </a:pPr>
            <a:endParaRPr lang="fa-IR" dirty="0">
              <a:solidFill>
                <a:schemeClr val="bg1"/>
              </a:solidFill>
              <a:latin typeface="Gill Sans MT" pitchFamily="34" charset="0"/>
            </a:endParaRPr>
          </a:p>
          <a:p>
            <a:pPr algn="r" rtl="1">
              <a:buNone/>
            </a:pPr>
            <a:r>
              <a:rPr lang="fa-IR" b="1" dirty="0">
                <a:solidFill>
                  <a:schemeClr val="bg1"/>
                </a:solidFill>
                <a:latin typeface="Gill Sans MT" pitchFamily="34" charset="0"/>
              </a:rPr>
              <a:t>1</a:t>
            </a:r>
            <a:r>
              <a:rPr lang="fa-IR" dirty="0">
                <a:solidFill>
                  <a:schemeClr val="bg1"/>
                </a:solidFill>
                <a:latin typeface="Gill Sans MT" pitchFamily="34" charset="0"/>
              </a:rPr>
              <a:t> - موجب بروز یا وخیم شدن اختلالات همودینامیکی می گردند.</a:t>
            </a:r>
          </a:p>
          <a:p>
            <a:pPr algn="r" rtl="1">
              <a:buNone/>
            </a:pPr>
            <a:r>
              <a:rPr lang="fa-IR" dirty="0">
                <a:solidFill>
                  <a:schemeClr val="bg1"/>
                </a:solidFill>
                <a:latin typeface="Gill Sans MT" pitchFamily="34" charset="0"/>
              </a:rPr>
              <a:t>2 - موجب بروز یا وخیم شدن بیمارهای ایسکمیک قلبی می گردند.</a:t>
            </a:r>
          </a:p>
          <a:p>
            <a:pPr algn="r" rtl="1">
              <a:buNone/>
            </a:pPr>
            <a:r>
              <a:rPr lang="fa-IR" dirty="0">
                <a:solidFill>
                  <a:schemeClr val="bg1"/>
                </a:solidFill>
                <a:latin typeface="Gill Sans MT" pitchFamily="34" charset="0"/>
              </a:rPr>
              <a:t>3 - تاکی دیس ریتمی هایی که به درمانهای دارویی پاسخ نداده اند.</a:t>
            </a:r>
          </a:p>
        </p:txBody>
      </p:sp>
      <p:sp>
        <p:nvSpPr>
          <p:cNvPr id="3" name="Title 2"/>
          <p:cNvSpPr>
            <a:spLocks noGrp="1"/>
          </p:cNvSpPr>
          <p:nvPr>
            <p:ph type="title"/>
          </p:nvPr>
        </p:nvSpPr>
        <p:spPr/>
        <p:txBody>
          <a:bodyPr/>
          <a:lstStyle/>
          <a:p>
            <a:endParaRPr lang="en-US"/>
          </a:p>
        </p:txBody>
      </p:sp>
    </p:spTree>
  </p:cSld>
  <p:clrMapOvr>
    <a:masterClrMapping/>
  </p:clrMapOvr>
  <p:transition spd="med">
    <p:newsflash/>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r" rtl="1">
              <a:lnSpc>
                <a:spcPct val="200000"/>
              </a:lnSpc>
              <a:buNone/>
            </a:pPr>
            <a:r>
              <a:rPr lang="fa-IR" dirty="0">
                <a:solidFill>
                  <a:schemeClr val="bg1"/>
                </a:solidFill>
              </a:rPr>
              <a:t>   در کاردیوورژن بعد از روشن کردن دکمه  </a:t>
            </a:r>
            <a:r>
              <a:rPr lang="en-US" dirty="0">
                <a:solidFill>
                  <a:schemeClr val="bg1"/>
                </a:solidFill>
              </a:rPr>
              <a:t>synch ، </a:t>
            </a:r>
            <a:r>
              <a:rPr lang="fa-IR" dirty="0">
                <a:solidFill>
                  <a:schemeClr val="bg1"/>
                </a:solidFill>
              </a:rPr>
              <a:t>میزان انرژی لازم انتخاب سپس دستگاه شارژ می شود. هنگام تخلیه انرژی روی قفسه سینه ،بعد از فشردن دکمه های روی پدال جهت تخلیه انرژی ، چند ثانیه بایستی صبر نمود تا تخلیه شوک انجام شود (بر عکس دفیبریلاسیون که تخلیه انرژی بلافاصله انجام می شود).</a:t>
            </a:r>
            <a:endParaRPr lang="en-US" dirty="0">
              <a:solidFill>
                <a:schemeClr val="bg1"/>
              </a:solidFill>
            </a:endParaRPr>
          </a:p>
        </p:txBody>
      </p:sp>
      <p:sp>
        <p:nvSpPr>
          <p:cNvPr id="3" name="Title 2"/>
          <p:cNvSpPr>
            <a:spLocks noGrp="1"/>
          </p:cNvSpPr>
          <p:nvPr>
            <p:ph type="title"/>
          </p:nvPr>
        </p:nvSpPr>
        <p:spPr/>
        <p:txBody>
          <a:bodyPr/>
          <a:lstStyle/>
          <a:p>
            <a:endParaRPr lang="en-US" dirty="0"/>
          </a:p>
        </p:txBody>
      </p:sp>
    </p:spTree>
  </p:cSld>
  <p:clrMapOvr>
    <a:masterClrMapping/>
  </p:clrMapOvr>
  <p:transition spd="med">
    <p:newsflash/>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pPr algn="just" rtl="1">
              <a:lnSpc>
                <a:spcPct val="160000"/>
              </a:lnSpc>
              <a:buClr>
                <a:schemeClr val="accent1">
                  <a:lumMod val="75000"/>
                </a:schemeClr>
              </a:buClr>
              <a:buFont typeface="Wingdings" pitchFamily="2" charset="2"/>
              <a:buChar char="q"/>
            </a:pPr>
            <a:r>
              <a:rPr lang="fa-IR" dirty="0">
                <a:solidFill>
                  <a:schemeClr val="bg1"/>
                </a:solidFill>
              </a:rPr>
              <a:t>مهمترین جز در زنجیره بقاء استفاده هر چه سریعتر از دفیبریلاتور می باشد.با این توضیح که هر یک دقیقه تاخیر در اجرای آن احتمال برگشت </a:t>
            </a:r>
            <a:r>
              <a:rPr lang="en-US" dirty="0">
                <a:solidFill>
                  <a:schemeClr val="bg1"/>
                </a:solidFill>
              </a:rPr>
              <a:t>VF </a:t>
            </a:r>
            <a:r>
              <a:rPr lang="fa-IR" dirty="0">
                <a:solidFill>
                  <a:schemeClr val="bg1"/>
                </a:solidFill>
              </a:rPr>
              <a:t>را 10-7% کاهش می دهد.اگر ماساژ مناسب قلبی انجام شود این میزان به 3 تا 4 درصد تقلیل می یابد.به این خاطر بهتر است دستگاه دفیبریلاتوربر بالین بیماران بدحال ،که احتمال ایست قلبی آنها وجود دارد آماده باشد.</a:t>
            </a:r>
          </a:p>
          <a:p>
            <a:pPr algn="r" rtl="1">
              <a:buClr>
                <a:schemeClr val="accent1">
                  <a:lumMod val="75000"/>
                </a:schemeClr>
              </a:buClr>
              <a:buFont typeface="Wingdings" pitchFamily="2" charset="2"/>
              <a:buChar char="q"/>
            </a:pPr>
            <a:endParaRPr lang="fa-IR" dirty="0">
              <a:solidFill>
                <a:schemeClr val="bg1"/>
              </a:solidFill>
            </a:endParaRPr>
          </a:p>
          <a:p>
            <a:pPr algn="r" rtl="1">
              <a:lnSpc>
                <a:spcPct val="160000"/>
              </a:lnSpc>
              <a:buClr>
                <a:schemeClr val="accent1">
                  <a:lumMod val="75000"/>
                </a:schemeClr>
              </a:buClr>
              <a:buFont typeface="Wingdings" pitchFamily="2" charset="2"/>
              <a:buChar char="q"/>
            </a:pPr>
            <a:r>
              <a:rPr lang="fa-IR" dirty="0">
                <a:solidFill>
                  <a:schemeClr val="bg1"/>
                </a:solidFill>
              </a:rPr>
              <a:t>دفیبریلاسیون ، شوک غیر هماهنگ (</a:t>
            </a:r>
            <a:r>
              <a:rPr lang="en-US" dirty="0">
                <a:solidFill>
                  <a:schemeClr val="bg1"/>
                </a:solidFill>
              </a:rPr>
              <a:t>Asynchronous)  </a:t>
            </a:r>
            <a:r>
              <a:rPr lang="fa-IR" dirty="0">
                <a:solidFill>
                  <a:schemeClr val="bg1"/>
                </a:solidFill>
              </a:rPr>
              <a:t>می باشد که در موقعیت های اضطراری بکار می رود . استفاده از دفیبریلاسیون معمولاً محدود به درمان فیبریلاسیون بطنی که فاقد ریتم سازمان یافته ای است می باشد (در دفیبریلاسیون دکمه  </a:t>
            </a:r>
            <a:r>
              <a:rPr lang="en-US" dirty="0">
                <a:solidFill>
                  <a:schemeClr val="bg1"/>
                </a:solidFill>
              </a:rPr>
              <a:t>synch </a:t>
            </a:r>
            <a:r>
              <a:rPr lang="fa-IR" dirty="0">
                <a:solidFill>
                  <a:schemeClr val="bg1"/>
                </a:solidFill>
              </a:rPr>
              <a:t>دستگاه باید خاموش باشد) .</a:t>
            </a:r>
            <a:endParaRPr lang="en-US" dirty="0">
              <a:solidFill>
                <a:schemeClr val="bg1"/>
              </a:solidFill>
            </a:endParaRPr>
          </a:p>
        </p:txBody>
      </p:sp>
      <p:sp>
        <p:nvSpPr>
          <p:cNvPr id="3" name="Title 2"/>
          <p:cNvSpPr>
            <a:spLocks noGrp="1"/>
          </p:cNvSpPr>
          <p:nvPr>
            <p:ph type="title"/>
          </p:nvPr>
        </p:nvSpPr>
        <p:spPr/>
        <p:txBody>
          <a:bodyPr/>
          <a:lstStyle/>
          <a:p>
            <a:pPr algn="ctr"/>
            <a:r>
              <a:rPr lang="en-US" b="1" dirty="0"/>
              <a:t>Defibrillation</a:t>
            </a:r>
            <a:endParaRPr lang="en-US" dirty="0"/>
          </a:p>
        </p:txBody>
      </p:sp>
    </p:spTree>
  </p:cSld>
  <p:clrMapOvr>
    <a:masterClrMapping/>
  </p:clrMapOvr>
  <p:transition spd="med">
    <p:newsflash/>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r" rtl="1">
              <a:lnSpc>
                <a:spcPct val="200000"/>
              </a:lnSpc>
              <a:buClr>
                <a:schemeClr val="accent1">
                  <a:lumMod val="75000"/>
                </a:schemeClr>
              </a:buClr>
              <a:buFont typeface="Wingdings" pitchFamily="2" charset="2"/>
              <a:buChar char="q"/>
            </a:pPr>
            <a:r>
              <a:rPr lang="fa-IR" dirty="0">
                <a:solidFill>
                  <a:schemeClr val="bg1"/>
                </a:solidFill>
              </a:rPr>
              <a:t>دفیبریلاسیون ، کلیه سلول های میوکارد را کاملا" بطور همزمان دپلاریزه نموده و گره سینوسی را قادر میسازد که مجدّداً نقش خود را به عنوان پیس میکر قلب ایفا نماید .</a:t>
            </a:r>
            <a:endParaRPr lang="en-US" dirty="0">
              <a:solidFill>
                <a:schemeClr val="bg1"/>
              </a:solidFill>
            </a:endParaRPr>
          </a:p>
        </p:txBody>
      </p:sp>
      <p:sp>
        <p:nvSpPr>
          <p:cNvPr id="3" name="Title 2"/>
          <p:cNvSpPr>
            <a:spLocks noGrp="1"/>
          </p:cNvSpPr>
          <p:nvPr>
            <p:ph type="title"/>
          </p:nvPr>
        </p:nvSpPr>
        <p:spPr/>
        <p:txBody>
          <a:bodyPr/>
          <a:lstStyle/>
          <a:p>
            <a:endParaRPr lang="en-US" dirty="0"/>
          </a:p>
        </p:txBody>
      </p:sp>
    </p:spTree>
  </p:cSld>
  <p:clrMapOvr>
    <a:masterClrMapping/>
  </p:clrMapOvr>
  <p:transition spd="med">
    <p:newsflash/>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a:t>دفیبریلاتورهای بای فازیک</a:t>
            </a:r>
            <a:endParaRPr lang="en-US" dirty="0"/>
          </a:p>
        </p:txBody>
      </p:sp>
      <p:sp>
        <p:nvSpPr>
          <p:cNvPr id="3" name="Content Placeholder 2"/>
          <p:cNvSpPr>
            <a:spLocks noGrp="1"/>
          </p:cNvSpPr>
          <p:nvPr>
            <p:ph idx="1"/>
          </p:nvPr>
        </p:nvSpPr>
        <p:spPr/>
        <p:txBody>
          <a:bodyPr>
            <a:normAutofit fontScale="70000" lnSpcReduction="20000"/>
          </a:bodyPr>
          <a:lstStyle/>
          <a:p>
            <a:pPr algn="just" rtl="1">
              <a:lnSpc>
                <a:spcPct val="200000"/>
              </a:lnSpc>
            </a:pPr>
            <a:r>
              <a:rPr lang="fa-IR" dirty="0">
                <a:solidFill>
                  <a:schemeClr val="bg1"/>
                </a:solidFill>
              </a:rPr>
              <a:t>از سال 2000 میلادی به بعد استفاده از دفیبریلاتور‌های بای‌فازیک رواج پیدا کرده است. دستگاه‌های الکتروشوک، انرژی الکتریکی با ولتاژ بالا را در مدت چند هزارم ثانیه تخلیه نموده و باعث دپولاریزاسیون و رپولاریزاسیون تمامی سلولهای قلبی بطور همزمان می گردند، بدین وسیله گره سینوسی _ دهلیزی فرصت می یابد که مجدداً رهبری را ( در خلال رپولاریزاسیون) بدست بگیرد. برای اینکه دفیبریلاتور موفقیت‌آمیز باشد باید جریان الکتریسته به مقدار کافی تمام عضله قلب را تحریک نماید. در هنگام شوک دادن جریان الکتریکی از طریق پدال ها وارد قلب شده و از میان آن عبور می‌کند. در دستگاه ‌های منوفازیک جریان الکتریسته بین الکترودها فقط در یک مسیر جریان می‌یابد، در حالی که در دستگاه های بای‌فازیک جریان الکتریکی ابتدا در یک مسیر جریان می‌یابد سپس به سمت دیگر برمی‌گردد و در حقیقت جریان الکتریسته به صورت دو طرفه در طی دو فاز بین پدال ها به جریان در می‌آید. </a:t>
            </a:r>
            <a:endParaRPr lang="en-US" dirty="0">
              <a:solidFill>
                <a:schemeClr val="bg1"/>
              </a:solidFill>
            </a:endParaRPr>
          </a:p>
        </p:txBody>
      </p:sp>
    </p:spTree>
  </p:cSld>
  <p:clrMapOvr>
    <a:masterClrMapping/>
  </p:clrMapOvr>
  <p:transition spd="med">
    <p:newsflash/>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pPr algn="just" rtl="1">
              <a:lnSpc>
                <a:spcPct val="200000"/>
              </a:lnSpc>
              <a:buNone/>
            </a:pPr>
            <a:r>
              <a:rPr lang="fa-IR" b="1" dirty="0">
                <a:solidFill>
                  <a:schemeClr val="bg1"/>
                </a:solidFill>
                <a:cs typeface="B Mitra" pitchFamily="2" charset="-78"/>
              </a:rPr>
              <a:t>میزان اثر بخشی دستگاه ‌های منوفازیک به مقدار انرژی آن بستگی دارد. دستگاه های بای‌فازیک با مقدار انرژی کمتر ( نسبت به منوفازیک ) دارای اثر بخشی بیشتر می‌باشند. در مقایسه با الکتروشوک های منوفازیک، در این دستگاه ‌ها با کاهش انرژی تا حد 50 % ، همان اثرات درمانی یا بیشتر از آن نیز کسب می‌شود. نتایج تحقیقات نشان داد‌ه‌اند که میزان انرژی بالا در حین شوک دادن، ممکن است باعث آسیب سلولهای قلب شود. با توجه به اینکه میزان انرژی مورد نیاز در دفیبریلاتور‌های بای‌فازیک کمتر از منوفازیک می‌باشد، بنابراین خطر صدمه به سلولهای قلبی و اختلال عملکرد قلبی بعد از احیاء کاهش می یابد و در نتیجه باعث افزایش امید به زندگی بیماران می شود .</a:t>
            </a:r>
            <a:endParaRPr lang="fa-IR" dirty="0">
              <a:solidFill>
                <a:schemeClr val="bg1"/>
              </a:solidFill>
              <a:cs typeface="B Mitra" pitchFamily="2" charset="-78"/>
            </a:endParaRPr>
          </a:p>
          <a:p>
            <a:pPr rtl="1"/>
            <a:r>
              <a:rPr lang="fa-IR" dirty="0"/>
              <a:t> </a:t>
            </a:r>
          </a:p>
          <a:p>
            <a:pPr algn="r" rtl="1">
              <a:buNone/>
            </a:pPr>
            <a:endParaRPr lang="en-US" dirty="0"/>
          </a:p>
        </p:txBody>
      </p:sp>
      <p:sp>
        <p:nvSpPr>
          <p:cNvPr id="3" name="Title 2"/>
          <p:cNvSpPr>
            <a:spLocks noGrp="1"/>
          </p:cNvSpPr>
          <p:nvPr>
            <p:ph type="title"/>
          </p:nvPr>
        </p:nvSpPr>
        <p:spPr/>
        <p:txBody>
          <a:bodyPr/>
          <a:lstStyle/>
          <a:p>
            <a:pPr algn="ctr"/>
            <a:r>
              <a:rPr lang="fa-IR" dirty="0"/>
              <a:t>مقایسه دفیبریلاتورهای مونو فازیک و بای فازیک</a:t>
            </a:r>
            <a:endParaRPr lang="en-US" dirty="0"/>
          </a:p>
        </p:txBody>
      </p:sp>
    </p:spTree>
  </p:cSld>
  <p:clrMapOvr>
    <a:masterClrMapping/>
  </p:clrMapOvr>
  <p:transition spd="med">
    <p:newsflash/>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rtl="1">
              <a:buNone/>
            </a:pPr>
            <a:r>
              <a:rPr lang="fa-IR" b="1" dirty="0">
                <a:solidFill>
                  <a:schemeClr val="bg1"/>
                </a:solidFill>
              </a:rPr>
              <a:t> </a:t>
            </a:r>
            <a:r>
              <a:rPr lang="fa-IR" dirty="0">
                <a:solidFill>
                  <a:schemeClr val="bg1"/>
                </a:solidFill>
                <a:cs typeface="B Nazanin" pitchFamily="2" charset="-78"/>
              </a:rPr>
              <a:t>همچنین تحقیقات نشان داده اند که، </a:t>
            </a:r>
            <a:r>
              <a:rPr lang="fa-IR" b="1" dirty="0">
                <a:solidFill>
                  <a:schemeClr val="bg1"/>
                </a:solidFill>
                <a:cs typeface="B Nazanin" pitchFamily="2" charset="-78"/>
              </a:rPr>
              <a:t>دفبیریلاتورهای منوفازیک </a:t>
            </a:r>
            <a:r>
              <a:rPr lang="fa-IR" dirty="0">
                <a:solidFill>
                  <a:schemeClr val="bg1"/>
                </a:solidFill>
                <a:cs typeface="B Nazanin" pitchFamily="2" charset="-78"/>
              </a:rPr>
              <a:t>در افرادی که دارای مقاومت بالا در عرض قفسه سینه ( </a:t>
            </a:r>
            <a:r>
              <a:rPr lang="fa-IR" b="1" dirty="0">
                <a:solidFill>
                  <a:schemeClr val="bg1"/>
                </a:solidFill>
                <a:cs typeface="B Nazanin" pitchFamily="2" charset="-78"/>
              </a:rPr>
              <a:t>بعلت  مواردی مانند وجود مو در قفسه سینه ، بزرگ بودن قفسه سینه، تماس ضعیف پدال‌ها با قفسه سینه و پوست خشک ) می‌باشند</a:t>
            </a:r>
            <a:r>
              <a:rPr lang="fa-IR" dirty="0">
                <a:solidFill>
                  <a:schemeClr val="bg1"/>
                </a:solidFill>
                <a:cs typeface="B Nazanin" pitchFamily="2" charset="-78"/>
              </a:rPr>
              <a:t> ممکن است </a:t>
            </a:r>
            <a:r>
              <a:rPr lang="fa-IR" b="1" dirty="0">
                <a:solidFill>
                  <a:schemeClr val="bg1"/>
                </a:solidFill>
                <a:cs typeface="B Nazanin" pitchFamily="2" charset="-78"/>
              </a:rPr>
              <a:t>اثر بخشی کافی نداشته </a:t>
            </a:r>
            <a:r>
              <a:rPr lang="fa-IR" dirty="0">
                <a:solidFill>
                  <a:schemeClr val="bg1"/>
                </a:solidFill>
                <a:cs typeface="B Nazanin" pitchFamily="2" charset="-78"/>
              </a:rPr>
              <a:t>باشد. اگر مقاومت خیلی بالا باشد ممکن است جریان الکتریسته کافی به قلب نرسد و در نتیجه دفیبریلاسیون موفقیت‌آمیز نباشد. </a:t>
            </a:r>
            <a:r>
              <a:rPr lang="fa-IR" b="1" dirty="0">
                <a:solidFill>
                  <a:schemeClr val="bg1"/>
                </a:solidFill>
                <a:cs typeface="B Nazanin" pitchFamily="2" charset="-78"/>
              </a:rPr>
              <a:t>بعضی از انواع دفیبریلاتورهای بای‌فازیک به گونه ای طراحی شده‌اند که در تمامی افراد با مقاومت‌های مختلف، قادرند مقدار انرژی یکسان را به عضله قلب برسانند، به عبارتی در صورت استفاده از این نوع دفیبریلاتورها ، میزان مقاومت قفسه سینه تأثیری در رسیدن انرژی الکتریکی به عضله قلب ندارد. </a:t>
            </a:r>
          </a:p>
          <a:p>
            <a:pPr algn="r" rtl="1">
              <a:buNone/>
            </a:pPr>
            <a:endParaRPr lang="en-US" dirty="0">
              <a:solidFill>
                <a:schemeClr val="bg1"/>
              </a:solidFill>
            </a:endParaRPr>
          </a:p>
        </p:txBody>
      </p:sp>
      <p:sp>
        <p:nvSpPr>
          <p:cNvPr id="3" name="Title 2"/>
          <p:cNvSpPr>
            <a:spLocks noGrp="1"/>
          </p:cNvSpPr>
          <p:nvPr>
            <p:ph type="title"/>
          </p:nvPr>
        </p:nvSpPr>
        <p:spPr/>
        <p:txBody>
          <a:bodyPr/>
          <a:lstStyle/>
          <a:p>
            <a:endParaRPr lang="en-US" dirty="0"/>
          </a:p>
        </p:txBody>
      </p:sp>
    </p:spTree>
  </p:cSld>
  <p:clrMapOvr>
    <a:masterClrMapping/>
  </p:clrMapOvr>
  <p:transition spd="med">
    <p:newsflash/>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Text Box 4"/>
          <p:cNvSpPr txBox="1">
            <a:spLocks noChangeArrowheads="1"/>
          </p:cNvSpPr>
          <p:nvPr/>
        </p:nvSpPr>
        <p:spPr bwMode="auto">
          <a:xfrm>
            <a:off x="533400" y="152400"/>
            <a:ext cx="8208963" cy="6832640"/>
          </a:xfrm>
          <a:prstGeom prst="rect">
            <a:avLst/>
          </a:prstGeom>
          <a:noFill/>
          <a:ln w="9525">
            <a:noFill/>
            <a:miter lim="800000"/>
            <a:headEnd/>
            <a:tailEnd/>
          </a:ln>
          <a:effectLst/>
        </p:spPr>
        <p:txBody>
          <a:bodyPr>
            <a:spAutoFit/>
          </a:bodyPr>
          <a:lstStyle/>
          <a:p>
            <a:pPr marL="342900" indent="-342900" algn="ctr" rtl="1">
              <a:defRPr/>
            </a:pPr>
            <a:r>
              <a:rPr lang="fa-IR" sz="5400" dirty="0">
                <a:latin typeface="Andalus" pitchFamily="18" charset="-78"/>
                <a:cs typeface="B Zar" pitchFamily="2" charset="-78"/>
              </a:rPr>
              <a:t>عوامل موثر بر ميزان اثر الکتروشوک</a:t>
            </a:r>
          </a:p>
          <a:p>
            <a:pPr marL="342900" indent="-342900" algn="r" rtl="1">
              <a:buFontTx/>
              <a:buBlip>
                <a:blip r:embed="rId2"/>
              </a:buBlip>
              <a:defRPr/>
            </a:pPr>
            <a:endParaRPr lang="fa-IR" sz="3200" u="sng" dirty="0">
              <a:solidFill>
                <a:schemeClr val="bg1">
                  <a:lumMod val="25000"/>
                </a:schemeClr>
              </a:solidFill>
              <a:latin typeface="Andalus" pitchFamily="18" charset="-78"/>
              <a:cs typeface="B Zar" pitchFamily="2" charset="-78"/>
            </a:endParaRPr>
          </a:p>
          <a:p>
            <a:pPr marL="342900" indent="-342900" algn="r" rtl="1">
              <a:buClr>
                <a:schemeClr val="accent1">
                  <a:lumMod val="75000"/>
                </a:schemeClr>
              </a:buClr>
              <a:buFont typeface="Wingdings" pitchFamily="2" charset="2"/>
              <a:buChar char="q"/>
              <a:defRPr/>
            </a:pPr>
            <a:r>
              <a:rPr lang="fa-IR" sz="3200" dirty="0">
                <a:solidFill>
                  <a:schemeClr val="bg1"/>
                </a:solidFill>
                <a:latin typeface="Andalus" pitchFamily="18" charset="-78"/>
                <a:cs typeface="B Zar" pitchFamily="2" charset="-78"/>
              </a:rPr>
              <a:t>اندازه الکترودها </a:t>
            </a:r>
          </a:p>
          <a:p>
            <a:pPr marL="342900" indent="-342900" algn="r" rtl="1">
              <a:buClr>
                <a:schemeClr val="accent1">
                  <a:lumMod val="75000"/>
                </a:schemeClr>
              </a:buClr>
              <a:buFont typeface="Wingdings" pitchFamily="2" charset="2"/>
              <a:buChar char="q"/>
              <a:defRPr/>
            </a:pPr>
            <a:r>
              <a:rPr lang="fa-IR" sz="3200" dirty="0">
                <a:solidFill>
                  <a:schemeClr val="bg1"/>
                </a:solidFill>
                <a:latin typeface="Andalus" pitchFamily="18" charset="-78"/>
                <a:cs typeface="B Zar" pitchFamily="2" charset="-78"/>
              </a:rPr>
              <a:t>موقعيت الکترودها</a:t>
            </a:r>
            <a:r>
              <a:rPr lang="en-US" sz="3200" dirty="0">
                <a:solidFill>
                  <a:schemeClr val="bg1"/>
                </a:solidFill>
                <a:latin typeface="Andalus" pitchFamily="18" charset="-78"/>
                <a:cs typeface="B Zar" pitchFamily="2" charset="-78"/>
              </a:rPr>
              <a:t>:</a:t>
            </a:r>
            <a:r>
              <a:rPr lang="fa-IR" sz="3200" dirty="0">
                <a:solidFill>
                  <a:schemeClr val="bg1"/>
                </a:solidFill>
                <a:latin typeface="Andalus" pitchFamily="18" charset="-78"/>
                <a:cs typeface="B Zar" pitchFamily="2" charset="-78"/>
              </a:rPr>
              <a:t>   ( </a:t>
            </a:r>
            <a:r>
              <a:rPr lang="en-US" sz="3200" dirty="0">
                <a:solidFill>
                  <a:schemeClr val="bg1"/>
                </a:solidFill>
                <a:latin typeface="Andalus" pitchFamily="18" charset="-78"/>
                <a:cs typeface="B Zar" pitchFamily="2" charset="-78"/>
              </a:rPr>
              <a:t> Anterolateral</a:t>
            </a:r>
            <a:r>
              <a:rPr lang="fa-IR" sz="3200" dirty="0">
                <a:solidFill>
                  <a:schemeClr val="bg1"/>
                </a:solidFill>
                <a:latin typeface="Andalus" pitchFamily="18" charset="-78"/>
                <a:cs typeface="B Zar" pitchFamily="2" charset="-78"/>
              </a:rPr>
              <a:t>معمولتر است ولی</a:t>
            </a:r>
            <a:r>
              <a:rPr lang="en-US" sz="3200" dirty="0">
                <a:solidFill>
                  <a:schemeClr val="bg1"/>
                </a:solidFill>
                <a:latin typeface="Andalus" pitchFamily="18" charset="-78"/>
                <a:cs typeface="B Zar" pitchFamily="2" charset="-78"/>
              </a:rPr>
              <a:t>Anteroposterior </a:t>
            </a:r>
            <a:r>
              <a:rPr lang="fa-IR" sz="3200" dirty="0">
                <a:solidFill>
                  <a:schemeClr val="bg1"/>
                </a:solidFill>
                <a:latin typeface="Andalus" pitchFamily="18" charset="-78"/>
                <a:cs typeface="B Zar" pitchFamily="2" charset="-78"/>
              </a:rPr>
              <a:t>  مؤثرتر می باشد.) </a:t>
            </a:r>
          </a:p>
          <a:p>
            <a:pPr marL="342900" indent="-342900" algn="r" rtl="1">
              <a:buClr>
                <a:schemeClr val="accent1">
                  <a:lumMod val="75000"/>
                </a:schemeClr>
              </a:buClr>
              <a:buFont typeface="Wingdings" pitchFamily="2" charset="2"/>
              <a:buChar char="q"/>
              <a:defRPr/>
            </a:pPr>
            <a:r>
              <a:rPr lang="fa-IR" sz="3200" dirty="0">
                <a:solidFill>
                  <a:schemeClr val="bg1"/>
                </a:solidFill>
                <a:latin typeface="Andalus" pitchFamily="18" charset="-78"/>
                <a:cs typeface="B Zar" pitchFamily="2" charset="-78"/>
              </a:rPr>
              <a:t>شکل امواج</a:t>
            </a:r>
            <a:r>
              <a:rPr lang="en-US" sz="3200" dirty="0">
                <a:solidFill>
                  <a:schemeClr val="bg1"/>
                </a:solidFill>
                <a:latin typeface="Andalus" pitchFamily="18" charset="-78"/>
                <a:cs typeface="B Zar" pitchFamily="2" charset="-78"/>
              </a:rPr>
              <a:t>:</a:t>
            </a:r>
            <a:r>
              <a:rPr lang="fa-IR" sz="3200" dirty="0">
                <a:solidFill>
                  <a:schemeClr val="bg1"/>
                </a:solidFill>
                <a:latin typeface="Andalus" pitchFamily="18" charset="-78"/>
                <a:cs typeface="B Zar" pitchFamily="2" charset="-78"/>
              </a:rPr>
              <a:t>  1- </a:t>
            </a:r>
            <a:r>
              <a:rPr lang="en-US" sz="3200" dirty="0">
                <a:solidFill>
                  <a:schemeClr val="bg1"/>
                </a:solidFill>
                <a:latin typeface="Andalus" pitchFamily="18" charset="-78"/>
                <a:cs typeface="B Zar" pitchFamily="2" charset="-78"/>
              </a:rPr>
              <a:t>monophasic</a:t>
            </a:r>
            <a:r>
              <a:rPr lang="fa-IR" sz="3200" dirty="0">
                <a:solidFill>
                  <a:schemeClr val="bg1"/>
                </a:solidFill>
                <a:latin typeface="Andalus" pitchFamily="18" charset="-78"/>
                <a:cs typeface="B Zar" pitchFamily="2" charset="-78"/>
              </a:rPr>
              <a:t>  2- </a:t>
            </a:r>
            <a:r>
              <a:rPr lang="en-US" sz="3200" dirty="0">
                <a:solidFill>
                  <a:schemeClr val="bg1"/>
                </a:solidFill>
                <a:latin typeface="Andalus" pitchFamily="18" charset="-78"/>
                <a:cs typeface="B Zar" pitchFamily="2" charset="-78"/>
              </a:rPr>
              <a:t>biphasic</a:t>
            </a:r>
            <a:r>
              <a:rPr lang="fa-IR" sz="3200" dirty="0">
                <a:solidFill>
                  <a:schemeClr val="bg1"/>
                </a:solidFill>
                <a:latin typeface="Andalus" pitchFamily="18" charset="-78"/>
                <a:cs typeface="B Zar" pitchFamily="2" charset="-78"/>
              </a:rPr>
              <a:t> </a:t>
            </a:r>
            <a:endParaRPr lang="en-US" sz="3200" dirty="0">
              <a:solidFill>
                <a:schemeClr val="bg1"/>
              </a:solidFill>
              <a:latin typeface="Andalus" pitchFamily="18" charset="-78"/>
              <a:cs typeface="B Zar" pitchFamily="2" charset="-78"/>
            </a:endParaRPr>
          </a:p>
          <a:p>
            <a:pPr marL="342900" indent="-342900" algn="r" rtl="1">
              <a:buClr>
                <a:schemeClr val="accent1">
                  <a:lumMod val="75000"/>
                </a:schemeClr>
              </a:buClr>
              <a:buFont typeface="Wingdings" pitchFamily="2" charset="2"/>
              <a:buChar char="q"/>
              <a:defRPr/>
            </a:pPr>
            <a:r>
              <a:rPr lang="fa-IR" sz="3200" dirty="0">
                <a:solidFill>
                  <a:schemeClr val="bg1"/>
                </a:solidFill>
                <a:latin typeface="Andalus" pitchFamily="18" charset="-78"/>
                <a:cs typeface="B Zar" pitchFamily="2" charset="-78"/>
              </a:rPr>
              <a:t>( </a:t>
            </a:r>
            <a:r>
              <a:rPr lang="en-US" sz="3200" dirty="0">
                <a:solidFill>
                  <a:schemeClr val="bg1"/>
                </a:solidFill>
                <a:latin typeface="Andalus" pitchFamily="18" charset="-78"/>
                <a:cs typeface="B Zar" pitchFamily="2" charset="-78"/>
              </a:rPr>
              <a:t> biphasic</a:t>
            </a:r>
            <a:r>
              <a:rPr lang="fa-IR" sz="3200" dirty="0">
                <a:solidFill>
                  <a:schemeClr val="bg1"/>
                </a:solidFill>
                <a:latin typeface="Andalus" pitchFamily="18" charset="-78"/>
                <a:cs typeface="B Zar" pitchFamily="2" charset="-78"/>
              </a:rPr>
              <a:t>موثرتر است و مقدار انرژی مورد نياز تا 50% کاهش می يابد )</a:t>
            </a:r>
          </a:p>
          <a:p>
            <a:pPr marL="342900" indent="-342900" algn="r" rtl="1">
              <a:buClr>
                <a:schemeClr val="accent1">
                  <a:lumMod val="75000"/>
                </a:schemeClr>
              </a:buClr>
              <a:buFont typeface="Wingdings" pitchFamily="2" charset="2"/>
              <a:buChar char="q"/>
              <a:defRPr/>
            </a:pPr>
            <a:r>
              <a:rPr lang="fa-IR" sz="3200" dirty="0">
                <a:solidFill>
                  <a:schemeClr val="bg1"/>
                </a:solidFill>
                <a:latin typeface="Andalus" pitchFamily="18" charset="-78"/>
                <a:cs typeface="B Zar" pitchFamily="2" charset="-78"/>
              </a:rPr>
              <a:t>نوع و طول مدت آريتمی </a:t>
            </a:r>
          </a:p>
          <a:p>
            <a:pPr marL="342900" indent="-342900" algn="r" rtl="1">
              <a:buClr>
                <a:schemeClr val="accent1">
                  <a:lumMod val="75000"/>
                </a:schemeClr>
              </a:buClr>
              <a:buFont typeface="Wingdings" pitchFamily="2" charset="2"/>
              <a:buChar char="q"/>
              <a:defRPr/>
            </a:pPr>
            <a:r>
              <a:rPr lang="fa-IR" sz="3200" dirty="0">
                <a:solidFill>
                  <a:schemeClr val="bg1"/>
                </a:solidFill>
                <a:latin typeface="Andalus" pitchFamily="18" charset="-78"/>
                <a:cs typeface="B Zar" pitchFamily="2" charset="-78"/>
              </a:rPr>
              <a:t>فشار الکترود ( معادل حداقل 8 کيلوگرم ) ودر بچه ها 5 كيلو گرم</a:t>
            </a:r>
          </a:p>
          <a:p>
            <a:pPr marL="342900" indent="-342900" algn="r" rtl="1">
              <a:buClr>
                <a:schemeClr val="accent1">
                  <a:lumMod val="75000"/>
                </a:schemeClr>
              </a:buClr>
              <a:buFont typeface="Wingdings" pitchFamily="2" charset="2"/>
              <a:buChar char="q"/>
              <a:defRPr/>
            </a:pPr>
            <a:r>
              <a:rPr lang="fa-IR" sz="3200" dirty="0">
                <a:solidFill>
                  <a:schemeClr val="bg1"/>
                </a:solidFill>
                <a:latin typeface="Andalus" pitchFamily="18" charset="-78"/>
                <a:cs typeface="B Zar" pitchFamily="2" charset="-78"/>
              </a:rPr>
              <a:t>موقعيت تنفسی(مقدار انرژی که به قلب می رسد در زمان بازدم بيش از دم است )</a:t>
            </a:r>
          </a:p>
        </p:txBody>
      </p:sp>
    </p:spTree>
  </p:cSld>
  <p:clrMapOvr>
    <a:masterClrMapping/>
  </p:clrMapOvr>
  <p:transition spd="med">
    <p:newsflash/>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p:cNvSpPr>
          <p:nvPr>
            <p:ph type="title"/>
          </p:nvPr>
        </p:nvSpPr>
        <p:spPr/>
        <p:txBody>
          <a:bodyPr/>
          <a:lstStyle/>
          <a:p>
            <a:endParaRPr lang="en-US"/>
          </a:p>
        </p:txBody>
      </p:sp>
      <p:pic>
        <p:nvPicPr>
          <p:cNvPr id="75779" name="Picture 2" descr="C:\Documents and Settings\Abbas\Desktop\slide0010_image003.jpg"/>
          <p:cNvPicPr>
            <a:picLocks noGrp="1" noChangeAspect="1" noChangeArrowheads="1"/>
          </p:cNvPicPr>
          <p:nvPr>
            <p:ph idx="1"/>
          </p:nvPr>
        </p:nvPicPr>
        <p:blipFill>
          <a:blip r:embed="rId2" cstate="print"/>
          <a:srcRect/>
          <a:stretch>
            <a:fillRect/>
          </a:stretch>
        </p:blipFill>
        <p:spPr>
          <a:xfrm>
            <a:off x="4953000" y="914400"/>
            <a:ext cx="3810000" cy="3486150"/>
          </a:xfrm>
          <a:noFill/>
        </p:spPr>
      </p:pic>
      <p:pic>
        <p:nvPicPr>
          <p:cNvPr id="75780" name="Picture 3" descr="C:\Documents and Settings\Abbas\Desktop\untitled.bmp"/>
          <p:cNvPicPr>
            <a:picLocks noChangeAspect="1" noChangeArrowheads="1"/>
          </p:cNvPicPr>
          <p:nvPr/>
        </p:nvPicPr>
        <p:blipFill>
          <a:blip r:embed="rId3" cstate="print"/>
          <a:srcRect/>
          <a:stretch>
            <a:fillRect/>
          </a:stretch>
        </p:blipFill>
        <p:spPr bwMode="auto">
          <a:xfrm>
            <a:off x="381000" y="838200"/>
            <a:ext cx="3990975" cy="3800475"/>
          </a:xfrm>
          <a:prstGeom prst="rect">
            <a:avLst/>
          </a:prstGeom>
          <a:noFill/>
          <a:ln w="9525">
            <a:noFill/>
            <a:miter lim="800000"/>
            <a:headEnd/>
            <a:tailEnd/>
          </a:ln>
        </p:spPr>
      </p:pic>
      <p:pic>
        <p:nvPicPr>
          <p:cNvPr id="75781" name="Picture 4" descr="C:\Documents and Settings\Abbas\Desktop\MMHE_24_299_01_eps 2.gif"/>
          <p:cNvPicPr>
            <a:picLocks noChangeAspect="1" noChangeArrowheads="1"/>
          </p:cNvPicPr>
          <p:nvPr/>
        </p:nvPicPr>
        <p:blipFill>
          <a:blip r:embed="rId4" cstate="print"/>
          <a:srcRect/>
          <a:stretch>
            <a:fillRect/>
          </a:stretch>
        </p:blipFill>
        <p:spPr bwMode="auto">
          <a:xfrm>
            <a:off x="4419600" y="4724400"/>
            <a:ext cx="1905000" cy="1581150"/>
          </a:xfrm>
          <a:prstGeom prst="rect">
            <a:avLst/>
          </a:prstGeom>
          <a:noFill/>
          <a:ln w="9525">
            <a:noFill/>
            <a:miter lim="800000"/>
            <a:headEnd/>
            <a:tailEnd/>
          </a:ln>
        </p:spPr>
      </p:pic>
    </p:spTree>
  </p:cSld>
  <p:clrMapOvr>
    <a:masterClrMapping/>
  </p:clrMapOvr>
  <p:transition spd="med">
    <p:newsflash/>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Rectangle 4"/>
          <p:cNvSpPr>
            <a:spLocks noChangeArrowheads="1"/>
          </p:cNvSpPr>
          <p:nvPr/>
        </p:nvSpPr>
        <p:spPr bwMode="auto">
          <a:xfrm>
            <a:off x="609600" y="1447800"/>
            <a:ext cx="7924800" cy="4401205"/>
          </a:xfrm>
          <a:prstGeom prst="rect">
            <a:avLst/>
          </a:prstGeom>
          <a:noFill/>
          <a:ln w="9525">
            <a:noFill/>
            <a:miter lim="800000"/>
            <a:headEnd/>
            <a:tailEnd/>
          </a:ln>
          <a:effectLst/>
        </p:spPr>
        <p:txBody>
          <a:bodyPr>
            <a:spAutoFit/>
          </a:bodyPr>
          <a:lstStyle/>
          <a:p>
            <a:pPr algn="r" rtl="1">
              <a:buClr>
                <a:schemeClr val="accent1">
                  <a:lumMod val="75000"/>
                </a:schemeClr>
              </a:buClr>
              <a:buFont typeface="Wingdings" pitchFamily="2" charset="2"/>
              <a:buChar char="q"/>
              <a:defRPr/>
            </a:pPr>
            <a:endParaRPr lang="fa-IR" sz="2800" b="1" dirty="0">
              <a:solidFill>
                <a:schemeClr val="bg1"/>
              </a:solidFill>
              <a:cs typeface="B Zar" pitchFamily="2" charset="-78"/>
            </a:endParaRPr>
          </a:p>
          <a:p>
            <a:pPr algn="just" rtl="1">
              <a:buClr>
                <a:schemeClr val="accent1">
                  <a:lumMod val="75000"/>
                </a:schemeClr>
              </a:buClr>
              <a:defRPr/>
            </a:pPr>
            <a:r>
              <a:rPr lang="en-US" sz="2800" b="1" dirty="0">
                <a:solidFill>
                  <a:schemeClr val="bg1"/>
                </a:solidFill>
                <a:latin typeface="Bell MT" pitchFamily="18" charset="0"/>
                <a:cs typeface="B Zar" pitchFamily="2" charset="-78"/>
              </a:rPr>
              <a:t> </a:t>
            </a:r>
            <a:r>
              <a:rPr lang="fa-IR" sz="2800" dirty="0">
                <a:solidFill>
                  <a:schemeClr val="bg1"/>
                </a:solidFill>
                <a:latin typeface="Bell MT" pitchFamily="18" charset="0"/>
                <a:cs typeface="B Nazanin" pitchFamily="2" charset="-78"/>
              </a:rPr>
              <a:t>مکانيزم اثر دستگاه الکتروشوک دپلاريزه کردن</a:t>
            </a:r>
            <a:r>
              <a:rPr lang="en-US" sz="2800" dirty="0">
                <a:solidFill>
                  <a:schemeClr val="bg1"/>
                </a:solidFill>
                <a:latin typeface="Bell MT" pitchFamily="18" charset="0"/>
                <a:cs typeface="B Nazanin" pitchFamily="2" charset="-78"/>
              </a:rPr>
              <a:t> </a:t>
            </a:r>
            <a:r>
              <a:rPr lang="fa-IR" sz="2800" dirty="0">
                <a:solidFill>
                  <a:schemeClr val="bg1"/>
                </a:solidFill>
                <a:latin typeface="Bell MT" pitchFamily="18" charset="0"/>
                <a:cs typeface="B Nazanin" pitchFamily="2" charset="-78"/>
              </a:rPr>
              <a:t>همزمان تمامی سلولهای قلبی تحريک پذير است تاهدايت الکتريکی قلب به گره سينوسی منتقل شود. </a:t>
            </a:r>
            <a:endParaRPr lang="en-US" sz="2800" dirty="0">
              <a:solidFill>
                <a:schemeClr val="bg1"/>
              </a:solidFill>
              <a:latin typeface="Bell MT" pitchFamily="18" charset="0"/>
              <a:cs typeface="B Nazanin" pitchFamily="2" charset="-78"/>
            </a:endParaRPr>
          </a:p>
          <a:p>
            <a:pPr algn="just" rtl="1">
              <a:buClr>
                <a:schemeClr val="accent1">
                  <a:lumMod val="75000"/>
                </a:schemeClr>
              </a:buClr>
              <a:defRPr/>
            </a:pPr>
            <a:endParaRPr lang="fa-IR" sz="2800" dirty="0">
              <a:solidFill>
                <a:schemeClr val="bg1"/>
              </a:solidFill>
              <a:cs typeface="B Nazanin" pitchFamily="2" charset="-78"/>
            </a:endParaRPr>
          </a:p>
          <a:p>
            <a:pPr algn="just" rtl="1">
              <a:buClr>
                <a:schemeClr val="accent1">
                  <a:lumMod val="75000"/>
                </a:schemeClr>
              </a:buClr>
              <a:defRPr/>
            </a:pPr>
            <a:r>
              <a:rPr lang="en-US" sz="2800" dirty="0">
                <a:solidFill>
                  <a:schemeClr val="bg1"/>
                </a:solidFill>
                <a:cs typeface="B Nazanin" pitchFamily="2" charset="-78"/>
              </a:rPr>
              <a:t> </a:t>
            </a:r>
            <a:r>
              <a:rPr lang="fa-IR" sz="2800" dirty="0">
                <a:solidFill>
                  <a:schemeClr val="bg1"/>
                </a:solidFill>
                <a:cs typeface="B Nazanin" pitchFamily="2" charset="-78"/>
              </a:rPr>
              <a:t>اگر پاسخ بطنی بسيار بالا باشد چون امکان شناسايی موج </a:t>
            </a:r>
            <a:r>
              <a:rPr lang="en-US" sz="2800" i="1" dirty="0">
                <a:solidFill>
                  <a:schemeClr val="bg1"/>
                </a:solidFill>
                <a:cs typeface="B Nazanin" pitchFamily="2" charset="-78"/>
              </a:rPr>
              <a:t>R</a:t>
            </a:r>
            <a:r>
              <a:rPr lang="fa-IR" sz="2800" dirty="0">
                <a:solidFill>
                  <a:schemeClr val="bg1"/>
                </a:solidFill>
                <a:cs typeface="B Nazanin" pitchFamily="2" charset="-78"/>
              </a:rPr>
              <a:t> توسط دستگاه و تخليه الکتریکی بطور همزمان امکان پذير نيست ونيز در مواردی  که نبض وجود ندارد از شوک</a:t>
            </a:r>
            <a:r>
              <a:rPr lang="en-US" sz="2800" dirty="0">
                <a:solidFill>
                  <a:schemeClr val="bg1"/>
                </a:solidFill>
                <a:cs typeface="B Nazanin" pitchFamily="2" charset="-78"/>
              </a:rPr>
              <a:t> </a:t>
            </a:r>
            <a:r>
              <a:rPr lang="en-US" sz="2800" i="1" dirty="0">
                <a:solidFill>
                  <a:schemeClr val="bg1"/>
                </a:solidFill>
                <a:cs typeface="B Nazanin" pitchFamily="2" charset="-78"/>
              </a:rPr>
              <a:t>synchronized</a:t>
            </a:r>
            <a:r>
              <a:rPr lang="fa-IR" sz="2800" dirty="0">
                <a:solidFill>
                  <a:schemeClr val="bg1"/>
                </a:solidFill>
                <a:cs typeface="B Nazanin" pitchFamily="2" charset="-78"/>
              </a:rPr>
              <a:t> </a:t>
            </a:r>
            <a:r>
              <a:rPr lang="en-US" sz="2800" i="1" dirty="0">
                <a:solidFill>
                  <a:schemeClr val="bg1"/>
                </a:solidFill>
                <a:cs typeface="B Nazanin" pitchFamily="2" charset="-78"/>
              </a:rPr>
              <a:t>A</a:t>
            </a:r>
            <a:r>
              <a:rPr lang="fa-IR" sz="2800" dirty="0">
                <a:solidFill>
                  <a:schemeClr val="bg1"/>
                </a:solidFill>
                <a:cs typeface="B Nazanin" pitchFamily="2" charset="-78"/>
              </a:rPr>
              <a:t>استفاده</a:t>
            </a:r>
            <a:r>
              <a:rPr lang="en-US" sz="2800" dirty="0">
                <a:solidFill>
                  <a:schemeClr val="bg1"/>
                </a:solidFill>
                <a:cs typeface="B Nazanin" pitchFamily="2" charset="-78"/>
              </a:rPr>
              <a:t> </a:t>
            </a:r>
            <a:r>
              <a:rPr lang="fa-IR" sz="2800" dirty="0">
                <a:solidFill>
                  <a:schemeClr val="bg1"/>
                </a:solidFill>
                <a:cs typeface="B Nazanin" pitchFamily="2" charset="-78"/>
              </a:rPr>
              <a:t>ميشود.</a:t>
            </a:r>
          </a:p>
          <a:p>
            <a:pPr algn="r" rtl="1">
              <a:buClr>
                <a:schemeClr val="accent1">
                  <a:lumMod val="75000"/>
                </a:schemeClr>
              </a:buClr>
              <a:buFont typeface="Wingdings" pitchFamily="2" charset="2"/>
              <a:buChar char="q"/>
              <a:defRPr/>
            </a:pPr>
            <a:endParaRPr lang="fa-IR" sz="2800" b="1" dirty="0">
              <a:solidFill>
                <a:schemeClr val="bg1"/>
              </a:solidFill>
              <a:cs typeface="B Zar" pitchFamily="2" charset="-78"/>
            </a:endParaRPr>
          </a:p>
        </p:txBody>
      </p:sp>
    </p:spTree>
  </p:cSld>
  <p:clrMapOvr>
    <a:masterClrMapping/>
  </p:clrMapOvr>
  <p:transition spd="med">
    <p:newsflash/>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4"/>
          <p:cNvSpPr>
            <a:spLocks noChangeArrowheads="1"/>
          </p:cNvSpPr>
          <p:nvPr/>
        </p:nvSpPr>
        <p:spPr bwMode="auto">
          <a:xfrm>
            <a:off x="381000" y="0"/>
            <a:ext cx="8382000" cy="6001643"/>
          </a:xfrm>
          <a:prstGeom prst="rect">
            <a:avLst/>
          </a:prstGeom>
          <a:noFill/>
          <a:ln w="9525">
            <a:noFill/>
            <a:miter lim="800000"/>
            <a:headEnd/>
            <a:tailEnd/>
          </a:ln>
          <a:effectLst/>
        </p:spPr>
        <p:txBody>
          <a:bodyPr>
            <a:spAutoFit/>
          </a:bodyPr>
          <a:lstStyle/>
          <a:p>
            <a:pPr algn="r" rtl="1">
              <a:lnSpc>
                <a:spcPct val="150000"/>
              </a:lnSpc>
              <a:buClr>
                <a:schemeClr val="accent1">
                  <a:lumMod val="75000"/>
                </a:schemeClr>
              </a:buClr>
              <a:buSzPct val="85000"/>
              <a:buFont typeface="Wingdings" pitchFamily="2" charset="2"/>
              <a:buChar char="q"/>
              <a:defRPr/>
            </a:pPr>
            <a:r>
              <a:rPr lang="en-US" sz="3200" dirty="0">
                <a:solidFill>
                  <a:schemeClr val="bg1"/>
                </a:solidFill>
                <a:cs typeface="B Zar" pitchFamily="2" charset="-78"/>
              </a:rPr>
              <a:t>DC  </a:t>
            </a:r>
            <a:r>
              <a:rPr lang="fa-IR" sz="3200" dirty="0">
                <a:solidFill>
                  <a:schemeClr val="bg1"/>
                </a:solidFill>
                <a:cs typeface="B Zar" pitchFamily="2" charset="-78"/>
              </a:rPr>
              <a:t> شوک در بيماران با پيس ميکر دائمی ميتواند سبب اختلال پيس ميکر شود. برای به حداقل رساندن آن بايد دسته ها 2.5 سانتی متر دورتر از باتری پيس ميکر قرار گيرند و در وضعيت قدامی – خلفی گذاشته شوند. </a:t>
            </a:r>
          </a:p>
          <a:p>
            <a:pPr algn="r" rtl="1">
              <a:lnSpc>
                <a:spcPct val="150000"/>
              </a:lnSpc>
              <a:buClr>
                <a:schemeClr val="accent1">
                  <a:lumMod val="75000"/>
                </a:schemeClr>
              </a:buClr>
              <a:buSzPct val="85000"/>
              <a:buFont typeface="Wingdings" pitchFamily="2" charset="2"/>
              <a:buChar char="q"/>
              <a:defRPr/>
            </a:pPr>
            <a:r>
              <a:rPr lang="en-US" sz="3200" dirty="0">
                <a:solidFill>
                  <a:schemeClr val="bg1"/>
                </a:solidFill>
                <a:cs typeface="B Zar" pitchFamily="2" charset="-78"/>
              </a:rPr>
              <a:t>  </a:t>
            </a:r>
            <a:r>
              <a:rPr lang="fa-IR" sz="3200" dirty="0">
                <a:solidFill>
                  <a:schemeClr val="bg1"/>
                </a:solidFill>
                <a:cs typeface="B Zar" pitchFamily="2" charset="-78"/>
              </a:rPr>
              <a:t>مقدار انرژی مورد نياز برای افراد با ديگران تفاوتي ندارد. </a:t>
            </a:r>
          </a:p>
          <a:p>
            <a:pPr algn="r" rtl="1">
              <a:lnSpc>
                <a:spcPct val="150000"/>
              </a:lnSpc>
              <a:buClr>
                <a:schemeClr val="accent1">
                  <a:lumMod val="75000"/>
                </a:schemeClr>
              </a:buClr>
              <a:buSzPct val="85000"/>
              <a:buFont typeface="Wingdings" pitchFamily="2" charset="2"/>
              <a:buChar char="q"/>
              <a:defRPr/>
            </a:pPr>
            <a:r>
              <a:rPr lang="fa-IR" sz="3200" dirty="0">
                <a:solidFill>
                  <a:schemeClr val="bg1"/>
                </a:solidFill>
                <a:cs typeface="B Zar" pitchFamily="2" charset="-78"/>
              </a:rPr>
              <a:t> </a:t>
            </a:r>
            <a:r>
              <a:rPr lang="en-US" sz="3200" dirty="0">
                <a:solidFill>
                  <a:schemeClr val="bg1"/>
                </a:solidFill>
                <a:cs typeface="B Zar" pitchFamily="2" charset="-78"/>
              </a:rPr>
              <a:t> </a:t>
            </a:r>
            <a:r>
              <a:rPr lang="fa-IR" sz="3200" dirty="0">
                <a:solidFill>
                  <a:schemeClr val="bg1"/>
                </a:solidFill>
                <a:cs typeface="B Zar" pitchFamily="2" charset="-78"/>
              </a:rPr>
              <a:t>مقدار انرژی مورد نياز در کودکان برحسب نوع</a:t>
            </a:r>
            <a:r>
              <a:rPr lang="en-US" sz="3200" dirty="0">
                <a:solidFill>
                  <a:schemeClr val="bg1"/>
                </a:solidFill>
                <a:cs typeface="B Zar" pitchFamily="2" charset="-78"/>
              </a:rPr>
              <a:t> </a:t>
            </a:r>
            <a:r>
              <a:rPr lang="fa-IR" sz="3200" dirty="0">
                <a:solidFill>
                  <a:schemeClr val="bg1"/>
                </a:solidFill>
                <a:cs typeface="B Zar" pitchFamily="2" charset="-78"/>
              </a:rPr>
              <a:t>آريتمی چه در مونو فازيك چه در بايفازيك 2 ژول پر كيلو گرم در شوك اول.</a:t>
            </a:r>
          </a:p>
          <a:p>
            <a:pPr algn="r" rtl="1">
              <a:spcBef>
                <a:spcPct val="50000"/>
              </a:spcBef>
              <a:buClr>
                <a:schemeClr val="accent1">
                  <a:lumMod val="75000"/>
                </a:schemeClr>
              </a:buClr>
              <a:buSzPct val="85000"/>
              <a:defRPr/>
            </a:pPr>
            <a:endParaRPr lang="en-US" sz="3200" dirty="0">
              <a:solidFill>
                <a:schemeClr val="hlink"/>
              </a:solidFill>
              <a:latin typeface="Arial" pitchFamily="34" charset="0"/>
              <a:cs typeface="B Zar" pitchFamily="2" charset="-78"/>
            </a:endParaRPr>
          </a:p>
        </p:txBody>
      </p:sp>
    </p:spTree>
  </p:cSld>
  <p:clrMapOvr>
    <a:masterClrMapping/>
  </p:clrMapOvr>
  <p:transition spd="med">
    <p:newsflash/>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Content Placeholder 2"/>
          <p:cNvSpPr>
            <a:spLocks noGrp="1"/>
          </p:cNvSpPr>
          <p:nvPr>
            <p:ph idx="1"/>
          </p:nvPr>
        </p:nvSpPr>
        <p:spPr>
          <a:xfrm>
            <a:off x="381000" y="381000"/>
            <a:ext cx="8458200" cy="6096000"/>
          </a:xfrm>
        </p:spPr>
        <p:txBody>
          <a:bodyPr>
            <a:normAutofit fontScale="77500" lnSpcReduction="20000"/>
          </a:bodyPr>
          <a:lstStyle/>
          <a:p>
            <a:pPr algn="just" rtl="1" eaLnBrk="1" hangingPunct="1">
              <a:lnSpc>
                <a:spcPct val="200000"/>
              </a:lnSpc>
              <a:buClr>
                <a:schemeClr val="accent1">
                  <a:lumMod val="75000"/>
                </a:schemeClr>
              </a:buClr>
              <a:buFont typeface="Wingdings" pitchFamily="2" charset="2"/>
              <a:buChar char="q"/>
              <a:defRPr/>
            </a:pPr>
            <a:r>
              <a:rPr lang="fa-IR" sz="3600" dirty="0">
                <a:solidFill>
                  <a:schemeClr val="bg1"/>
                </a:solidFill>
                <a:ea typeface="Nazanin"/>
                <a:cs typeface="B Zar" pitchFamily="2" charset="-78"/>
              </a:rPr>
              <a:t> </a:t>
            </a:r>
            <a:r>
              <a:rPr lang="fa-IR" sz="3600" dirty="0">
                <a:solidFill>
                  <a:schemeClr val="bg1"/>
                </a:solidFill>
                <a:latin typeface="Andalus" pitchFamily="18" charset="-78"/>
                <a:cs typeface="B Zar" pitchFamily="2" charset="-78"/>
              </a:rPr>
              <a:t>در حدود 80-70 % ريتم های ثبت شده در بيماران ايست قلبی در خارج بيمارستان و 50% ايست قلبی دربيمارستان </a:t>
            </a:r>
            <a:r>
              <a:rPr lang="en-US" sz="3600" dirty="0">
                <a:solidFill>
                  <a:schemeClr val="bg1"/>
                </a:solidFill>
                <a:latin typeface="Andalus" pitchFamily="18" charset="-78"/>
                <a:cs typeface="B Zar" pitchFamily="2" charset="-78"/>
              </a:rPr>
              <a:t>VF,VT</a:t>
            </a:r>
            <a:r>
              <a:rPr lang="fa-IR" sz="3600" dirty="0">
                <a:solidFill>
                  <a:schemeClr val="bg1"/>
                </a:solidFill>
                <a:latin typeface="Andalus" pitchFamily="18" charset="-78"/>
                <a:cs typeface="B Zar" pitchFamily="2" charset="-78"/>
              </a:rPr>
              <a:t> است .</a:t>
            </a:r>
            <a:endParaRPr lang="en-US" sz="3600" dirty="0">
              <a:solidFill>
                <a:schemeClr val="bg1"/>
              </a:solidFill>
              <a:latin typeface="Andalus" pitchFamily="18" charset="-78"/>
              <a:cs typeface="B Zar" pitchFamily="2" charset="-78"/>
            </a:endParaRPr>
          </a:p>
          <a:p>
            <a:pPr algn="just" rtl="1" eaLnBrk="1" hangingPunct="1">
              <a:lnSpc>
                <a:spcPct val="200000"/>
              </a:lnSpc>
              <a:buClr>
                <a:schemeClr val="accent1">
                  <a:lumMod val="75000"/>
                </a:schemeClr>
              </a:buClr>
              <a:buFont typeface="Wingdings" pitchFamily="2" charset="2"/>
              <a:buChar char="q"/>
              <a:defRPr/>
            </a:pPr>
            <a:r>
              <a:rPr lang="fa-IR" sz="3600" dirty="0">
                <a:solidFill>
                  <a:schemeClr val="bg1"/>
                </a:solidFill>
                <a:latin typeface="Andalus" pitchFamily="18" charset="-78"/>
                <a:cs typeface="B Zar" pitchFamily="2" charset="-78"/>
              </a:rPr>
              <a:t>مؤثرترين،اولين و مهمترين خط درمان فيبريلاسيون بطنی و تاکيکاردی بطنی بدون پالس دفيبريلاسيون میباشد. </a:t>
            </a:r>
            <a:endParaRPr lang="en-US" sz="3600" dirty="0">
              <a:solidFill>
                <a:schemeClr val="bg1"/>
              </a:solidFill>
              <a:latin typeface="Andalus" pitchFamily="18" charset="-78"/>
              <a:cs typeface="B Zar" pitchFamily="2" charset="-78"/>
            </a:endParaRPr>
          </a:p>
          <a:p>
            <a:pPr algn="just" rtl="1" eaLnBrk="1" hangingPunct="1">
              <a:lnSpc>
                <a:spcPct val="200000"/>
              </a:lnSpc>
              <a:buClr>
                <a:schemeClr val="accent1">
                  <a:lumMod val="75000"/>
                </a:schemeClr>
              </a:buClr>
              <a:buFont typeface="Wingdings" pitchFamily="2" charset="2"/>
              <a:buChar char="q"/>
              <a:defRPr/>
            </a:pPr>
            <a:r>
              <a:rPr lang="fa-IR" sz="3600" dirty="0">
                <a:solidFill>
                  <a:schemeClr val="bg1"/>
                </a:solidFill>
                <a:latin typeface="Andalus" pitchFamily="18" charset="-78"/>
                <a:cs typeface="B Zar" pitchFamily="2" charset="-78"/>
              </a:rPr>
              <a:t>انجام دفيبريلاسيون در 3 دقيقه اول احتمال زنده ماندن را تا 70% افزايش خواهد داد و با هر دقيقه تاًخير اين مقدار </a:t>
            </a:r>
            <a:endParaRPr lang="en-US" sz="3600" dirty="0">
              <a:solidFill>
                <a:schemeClr val="bg1"/>
              </a:solidFill>
              <a:latin typeface="Andalus" pitchFamily="18" charset="-78"/>
              <a:cs typeface="B Zar" pitchFamily="2" charset="-78"/>
            </a:endParaRPr>
          </a:p>
          <a:p>
            <a:pPr algn="just" rtl="1" eaLnBrk="1" hangingPunct="1">
              <a:lnSpc>
                <a:spcPct val="200000"/>
              </a:lnSpc>
              <a:buClr>
                <a:schemeClr val="accent1">
                  <a:lumMod val="75000"/>
                </a:schemeClr>
              </a:buClr>
              <a:buFont typeface="Wingdings" pitchFamily="2" charset="2"/>
              <a:buChar char="q"/>
              <a:defRPr/>
            </a:pPr>
            <a:r>
              <a:rPr lang="fa-IR" sz="3600" dirty="0">
                <a:solidFill>
                  <a:schemeClr val="bg1"/>
                </a:solidFill>
                <a:latin typeface="Andalus" pitchFamily="18" charset="-78"/>
                <a:cs typeface="B Zar" pitchFamily="2" charset="-78"/>
              </a:rPr>
              <a:t>10-7% کاهش می يابد وبعد از12دقيقه تأخيربه 5-2 % ميرسد. </a:t>
            </a:r>
            <a:endParaRPr lang="en-US" sz="3600" dirty="0">
              <a:solidFill>
                <a:schemeClr val="bg1"/>
              </a:solidFill>
              <a:latin typeface="Andalus" pitchFamily="18" charset="-78"/>
              <a:cs typeface="B Zar" pitchFamily="2" charset="-78"/>
            </a:endParaRPr>
          </a:p>
        </p:txBody>
      </p:sp>
    </p:spTree>
  </p:cSld>
  <p:clrMapOvr>
    <a:masterClrMapping/>
  </p:clrMapOvr>
  <p:transition spd="med">
    <p:newsflash/>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p:cNvSpPr>
          <p:nvPr>
            <p:ph type="title"/>
          </p:nvPr>
        </p:nvSpPr>
        <p:spPr/>
        <p:txBody>
          <a:bodyPr>
            <a:normAutofit fontScale="90000"/>
          </a:bodyPr>
          <a:lstStyle/>
          <a:p>
            <a:pPr algn="ctr" eaLnBrk="1" hangingPunct="1"/>
            <a:r>
              <a:rPr lang="en-US" sz="8000" b="1" dirty="0">
                <a:solidFill>
                  <a:schemeClr val="tx1"/>
                </a:solidFill>
                <a:cs typeface="B Zar" pitchFamily="2" charset="-78"/>
              </a:rPr>
              <a:t>:</a:t>
            </a:r>
            <a:r>
              <a:rPr lang="fa-IR" sz="8000" b="1" dirty="0">
                <a:solidFill>
                  <a:schemeClr val="tx1"/>
                </a:solidFill>
                <a:cs typeface="B Zar" pitchFamily="2" charset="-78"/>
              </a:rPr>
              <a:t>عوارض</a:t>
            </a:r>
            <a:endParaRPr lang="en-US" sz="8000" b="1" dirty="0">
              <a:solidFill>
                <a:schemeClr val="tx1"/>
              </a:solidFill>
              <a:cs typeface="B Zar" pitchFamily="2" charset="-78"/>
            </a:endParaRPr>
          </a:p>
        </p:txBody>
      </p:sp>
      <p:sp>
        <p:nvSpPr>
          <p:cNvPr id="82947" name="Content Placeholder 2"/>
          <p:cNvSpPr>
            <a:spLocks noGrp="1"/>
          </p:cNvSpPr>
          <p:nvPr>
            <p:ph idx="1"/>
          </p:nvPr>
        </p:nvSpPr>
        <p:spPr>
          <a:xfrm>
            <a:off x="1752600" y="1447800"/>
            <a:ext cx="6096000" cy="4495800"/>
          </a:xfrm>
        </p:spPr>
        <p:txBody>
          <a:bodyPr/>
          <a:lstStyle/>
          <a:p>
            <a:pPr marL="514350" indent="-514350" algn="r" rtl="1" eaLnBrk="1" hangingPunct="1">
              <a:buFontTx/>
              <a:buAutoNum type="arabicParenR"/>
              <a:defRPr/>
            </a:pPr>
            <a:r>
              <a:rPr lang="fa-IR" sz="3200" b="1" dirty="0">
                <a:solidFill>
                  <a:schemeClr val="bg1">
                    <a:lumMod val="25000"/>
                  </a:schemeClr>
                </a:solidFill>
                <a:cs typeface="B Zar" pitchFamily="2" charset="-78"/>
              </a:rPr>
              <a:t>آريتمی </a:t>
            </a:r>
            <a:endParaRPr lang="en-US" sz="3200" b="1" dirty="0">
              <a:solidFill>
                <a:schemeClr val="bg1">
                  <a:lumMod val="25000"/>
                </a:schemeClr>
              </a:solidFill>
              <a:cs typeface="B Zar" pitchFamily="2" charset="-78"/>
            </a:endParaRPr>
          </a:p>
          <a:p>
            <a:pPr marL="514350" indent="-514350" algn="r" rtl="1" eaLnBrk="1" hangingPunct="1">
              <a:buFontTx/>
              <a:buAutoNum type="arabicParenR"/>
              <a:defRPr/>
            </a:pPr>
            <a:r>
              <a:rPr lang="fa-IR" sz="3200" b="1" dirty="0">
                <a:solidFill>
                  <a:schemeClr val="bg1">
                    <a:lumMod val="25000"/>
                  </a:schemeClr>
                </a:solidFill>
                <a:cs typeface="B Zar" pitchFamily="2" charset="-78"/>
              </a:rPr>
              <a:t>تغييرات قطعه </a:t>
            </a:r>
            <a:r>
              <a:rPr lang="en-US" sz="3200" b="1" dirty="0">
                <a:solidFill>
                  <a:schemeClr val="bg1">
                    <a:lumMod val="25000"/>
                  </a:schemeClr>
                </a:solidFill>
                <a:cs typeface="B Zar" pitchFamily="2" charset="-78"/>
              </a:rPr>
              <a:t>ST</a:t>
            </a:r>
            <a:r>
              <a:rPr lang="fa-IR" sz="3200" b="1" dirty="0">
                <a:solidFill>
                  <a:schemeClr val="bg1">
                    <a:lumMod val="25000"/>
                  </a:schemeClr>
                </a:solidFill>
                <a:cs typeface="B Zar" pitchFamily="2" charset="-78"/>
              </a:rPr>
              <a:t> و موج </a:t>
            </a:r>
            <a:r>
              <a:rPr lang="en-US" sz="3200" b="1" dirty="0">
                <a:solidFill>
                  <a:schemeClr val="bg1">
                    <a:lumMod val="25000"/>
                  </a:schemeClr>
                </a:solidFill>
                <a:cs typeface="B Zar" pitchFamily="2" charset="-78"/>
              </a:rPr>
              <a:t>T</a:t>
            </a:r>
            <a:r>
              <a:rPr lang="fa-IR" sz="3200" b="1" dirty="0">
                <a:solidFill>
                  <a:schemeClr val="bg1">
                    <a:lumMod val="25000"/>
                  </a:schemeClr>
                </a:solidFill>
                <a:cs typeface="B Zar" pitchFamily="2" charset="-78"/>
              </a:rPr>
              <a:t> </a:t>
            </a:r>
          </a:p>
          <a:p>
            <a:pPr marL="514350" indent="-514350" algn="r" rtl="1" eaLnBrk="1" hangingPunct="1">
              <a:buFontTx/>
              <a:buAutoNum type="arabicParenR"/>
              <a:defRPr/>
            </a:pPr>
            <a:r>
              <a:rPr lang="fa-IR" sz="3200" b="1" dirty="0">
                <a:solidFill>
                  <a:schemeClr val="bg1">
                    <a:lumMod val="25000"/>
                  </a:schemeClr>
                </a:solidFill>
                <a:cs typeface="B Zar" pitchFamily="2" charset="-78"/>
              </a:rPr>
              <a:t>ترومبوآمبولی</a:t>
            </a:r>
            <a:endParaRPr lang="en-US" sz="3200" b="1" dirty="0">
              <a:solidFill>
                <a:schemeClr val="bg1">
                  <a:lumMod val="25000"/>
                </a:schemeClr>
              </a:solidFill>
              <a:cs typeface="B Zar" pitchFamily="2" charset="-78"/>
            </a:endParaRPr>
          </a:p>
          <a:p>
            <a:pPr marL="514350" indent="-514350" algn="r" rtl="1" eaLnBrk="1" hangingPunct="1">
              <a:buFontTx/>
              <a:buAutoNum type="arabicParenR"/>
              <a:defRPr/>
            </a:pPr>
            <a:r>
              <a:rPr lang="fa-IR" sz="3200" b="1" dirty="0">
                <a:solidFill>
                  <a:schemeClr val="bg1">
                    <a:lumMod val="25000"/>
                  </a:schemeClr>
                </a:solidFill>
                <a:cs typeface="B Zar" pitchFamily="2" charset="-78"/>
              </a:rPr>
              <a:t>نکروز ميوکارد </a:t>
            </a:r>
          </a:p>
          <a:p>
            <a:pPr marL="514350" indent="-514350" algn="r" rtl="1" eaLnBrk="1" hangingPunct="1">
              <a:buFontTx/>
              <a:buAutoNum type="arabicParenR"/>
              <a:defRPr/>
            </a:pPr>
            <a:r>
              <a:rPr lang="fa-IR" sz="3200" b="1" dirty="0">
                <a:solidFill>
                  <a:schemeClr val="bg1">
                    <a:lumMod val="25000"/>
                  </a:schemeClr>
                </a:solidFill>
                <a:cs typeface="B Zar" pitchFamily="2" charset="-78"/>
              </a:rPr>
              <a:t>هيپوتانسيون  </a:t>
            </a:r>
            <a:endParaRPr lang="en-US" sz="3200" b="1" dirty="0">
              <a:solidFill>
                <a:schemeClr val="bg1">
                  <a:lumMod val="25000"/>
                </a:schemeClr>
              </a:solidFill>
              <a:cs typeface="B Zar" pitchFamily="2" charset="-78"/>
            </a:endParaRPr>
          </a:p>
          <a:p>
            <a:pPr marL="514350" indent="-514350" algn="r" rtl="1" eaLnBrk="1" hangingPunct="1">
              <a:buFontTx/>
              <a:buAutoNum type="arabicParenR"/>
              <a:defRPr/>
            </a:pPr>
            <a:r>
              <a:rPr lang="fa-IR" sz="3200" b="1" dirty="0">
                <a:solidFill>
                  <a:schemeClr val="bg1">
                    <a:lumMod val="25000"/>
                  </a:schemeClr>
                </a:solidFill>
                <a:cs typeface="B Zar" pitchFamily="2" charset="-78"/>
              </a:rPr>
              <a:t>ادم ريوی </a:t>
            </a:r>
          </a:p>
          <a:p>
            <a:pPr marL="514350" indent="-514350" algn="r" rtl="1" eaLnBrk="1" hangingPunct="1">
              <a:buFontTx/>
              <a:buAutoNum type="arabicParenR"/>
              <a:defRPr/>
            </a:pPr>
            <a:r>
              <a:rPr lang="fa-IR" sz="3200" b="1" dirty="0">
                <a:solidFill>
                  <a:schemeClr val="bg1">
                    <a:lumMod val="25000"/>
                  </a:schemeClr>
                </a:solidFill>
                <a:cs typeface="B Zar" pitchFamily="2" charset="-78"/>
              </a:rPr>
              <a:t>سوختگی جلدی </a:t>
            </a:r>
          </a:p>
          <a:p>
            <a:pPr marL="514350" indent="-514350" eaLnBrk="1" hangingPunct="1">
              <a:defRPr/>
            </a:pPr>
            <a:endParaRPr lang="en-US" dirty="0">
              <a:cs typeface="B Zar" pitchFamily="2" charset="-78"/>
            </a:endParaRPr>
          </a:p>
        </p:txBody>
      </p:sp>
    </p:spTree>
  </p:cSld>
  <p:clrMapOvr>
    <a:masterClrMapping/>
  </p:clrMapOvr>
  <p:transition spd="med">
    <p:newsflash/>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p:cNvSpPr>
            <a:spLocks noGrp="1"/>
          </p:cNvSpPr>
          <p:nvPr>
            <p:ph type="title"/>
          </p:nvPr>
        </p:nvSpPr>
        <p:spPr/>
        <p:txBody>
          <a:bodyPr/>
          <a:lstStyle/>
          <a:p>
            <a:endParaRPr lang="en-US"/>
          </a:p>
        </p:txBody>
      </p:sp>
      <p:pic>
        <p:nvPicPr>
          <p:cNvPr id="82947" name="Picture 3" descr="C:\Documents and Settings\Abbas\Desktop\12345.jpg"/>
          <p:cNvPicPr>
            <a:picLocks noGrp="1" noChangeAspect="1" noChangeArrowheads="1"/>
          </p:cNvPicPr>
          <p:nvPr>
            <p:ph idx="1"/>
          </p:nvPr>
        </p:nvPicPr>
        <p:blipFill>
          <a:blip r:embed="rId2" cstate="print"/>
          <a:srcRect/>
          <a:stretch>
            <a:fillRect/>
          </a:stretch>
        </p:blipFill>
        <p:spPr>
          <a:xfrm>
            <a:off x="5181600" y="685800"/>
            <a:ext cx="3043238" cy="2735263"/>
          </a:xfrm>
          <a:noFill/>
        </p:spPr>
      </p:pic>
      <p:pic>
        <p:nvPicPr>
          <p:cNvPr id="82948" name="Picture 2" descr="C:\Documents and Settings\Abbas\Desktop\FYNE12C.jpg"/>
          <p:cNvPicPr>
            <a:picLocks noChangeAspect="1" noChangeArrowheads="1"/>
          </p:cNvPicPr>
          <p:nvPr/>
        </p:nvPicPr>
        <p:blipFill>
          <a:blip r:embed="rId3" cstate="print"/>
          <a:srcRect/>
          <a:stretch>
            <a:fillRect/>
          </a:stretch>
        </p:blipFill>
        <p:spPr bwMode="auto">
          <a:xfrm>
            <a:off x="1066800" y="609600"/>
            <a:ext cx="3276600" cy="2730500"/>
          </a:xfrm>
          <a:prstGeom prst="rect">
            <a:avLst/>
          </a:prstGeom>
          <a:noFill/>
          <a:ln w="9525">
            <a:noFill/>
            <a:miter lim="800000"/>
            <a:headEnd/>
            <a:tailEnd/>
          </a:ln>
        </p:spPr>
      </p:pic>
      <p:pic>
        <p:nvPicPr>
          <p:cNvPr id="82949" name="Picture 4" descr="C:\Documents and Settings\Abbas\Desktop\MMHE_24_299_01_eps.gif"/>
          <p:cNvPicPr>
            <a:picLocks noChangeAspect="1" noChangeArrowheads="1"/>
          </p:cNvPicPr>
          <p:nvPr/>
        </p:nvPicPr>
        <p:blipFill>
          <a:blip r:embed="rId4" cstate="print"/>
          <a:srcRect/>
          <a:stretch>
            <a:fillRect/>
          </a:stretch>
        </p:blipFill>
        <p:spPr bwMode="auto">
          <a:xfrm>
            <a:off x="2971800" y="3733800"/>
            <a:ext cx="2857500" cy="2419350"/>
          </a:xfrm>
          <a:prstGeom prst="rect">
            <a:avLst/>
          </a:prstGeom>
          <a:noFill/>
          <a:ln w="9525">
            <a:noFill/>
            <a:miter lim="800000"/>
            <a:headEnd/>
            <a:tailEnd/>
          </a:ln>
        </p:spPr>
      </p:pic>
    </p:spTree>
  </p:cSld>
  <p:clrMapOvr>
    <a:masterClrMapping/>
  </p:clrMapOvr>
  <p:transition spd="med">
    <p:newsflash/>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p:cNvSpPr>
            <a:spLocks noGrp="1"/>
          </p:cNvSpPr>
          <p:nvPr>
            <p:ph type="title"/>
          </p:nvPr>
        </p:nvSpPr>
        <p:spPr/>
        <p:txBody>
          <a:bodyPr/>
          <a:lstStyle/>
          <a:p>
            <a:endParaRPr lang="en-US"/>
          </a:p>
        </p:txBody>
      </p:sp>
      <p:pic>
        <p:nvPicPr>
          <p:cNvPr id="83971" name="Picture 3" descr="C:\Documents and Settings\Abbas\Desktop\howtocrplus.jpg"/>
          <p:cNvPicPr>
            <a:picLocks noGrp="1" noChangeAspect="1" noChangeArrowheads="1"/>
          </p:cNvPicPr>
          <p:nvPr>
            <p:ph idx="1"/>
          </p:nvPr>
        </p:nvPicPr>
        <p:blipFill>
          <a:blip r:embed="rId2" cstate="print"/>
          <a:srcRect/>
          <a:stretch>
            <a:fillRect/>
          </a:stretch>
        </p:blipFill>
        <p:spPr>
          <a:xfrm>
            <a:off x="381000" y="381000"/>
            <a:ext cx="8577263" cy="3484563"/>
          </a:xfrm>
          <a:noFill/>
        </p:spPr>
      </p:pic>
      <p:pic>
        <p:nvPicPr>
          <p:cNvPr id="83972" name="Picture 4" descr="C:\Documents and Settings\Abbas\Desktop\Hospital-AED.jpg"/>
          <p:cNvPicPr>
            <a:picLocks noChangeAspect="1" noChangeArrowheads="1"/>
          </p:cNvPicPr>
          <p:nvPr/>
        </p:nvPicPr>
        <p:blipFill>
          <a:blip r:embed="rId3" cstate="print"/>
          <a:srcRect/>
          <a:stretch>
            <a:fillRect/>
          </a:stretch>
        </p:blipFill>
        <p:spPr bwMode="auto">
          <a:xfrm>
            <a:off x="2590800" y="3810000"/>
            <a:ext cx="3810000" cy="2847975"/>
          </a:xfrm>
          <a:prstGeom prst="rect">
            <a:avLst/>
          </a:prstGeom>
          <a:noFill/>
          <a:ln w="9525">
            <a:noFill/>
            <a:miter lim="800000"/>
            <a:headEnd/>
            <a:tailEnd/>
          </a:ln>
        </p:spPr>
      </p:pic>
    </p:spTree>
  </p:cSld>
  <p:clrMapOvr>
    <a:masterClrMapping/>
  </p:clrMapOvr>
  <p:transition spd="med">
    <p:newsflash/>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pPr marL="571500" indent="-571500" algn="just" rtl="1">
              <a:lnSpc>
                <a:spcPct val="170000"/>
              </a:lnSpc>
              <a:buClr>
                <a:schemeClr val="accent1">
                  <a:lumMod val="75000"/>
                </a:schemeClr>
              </a:buClr>
              <a:buFont typeface="+mj-lt"/>
              <a:buAutoNum type="romanUcPeriod"/>
            </a:pPr>
            <a:r>
              <a:rPr lang="fa-IR" dirty="0">
                <a:solidFill>
                  <a:schemeClr val="bg1"/>
                </a:solidFill>
              </a:rPr>
              <a:t>انتخاب پدال های مناسب :  طول تقریبی پدال ها : بزرگسالان</a:t>
            </a:r>
            <a:r>
              <a:rPr lang="en-US" dirty="0">
                <a:solidFill>
                  <a:schemeClr val="bg1"/>
                </a:solidFill>
              </a:rPr>
              <a:t> cm </a:t>
            </a:r>
            <a:r>
              <a:rPr lang="fa-IR" dirty="0">
                <a:solidFill>
                  <a:schemeClr val="bg1"/>
                </a:solidFill>
              </a:rPr>
              <a:t> 13</a:t>
            </a:r>
            <a:r>
              <a:rPr lang="en-US" dirty="0">
                <a:solidFill>
                  <a:schemeClr val="bg1"/>
                </a:solidFill>
              </a:rPr>
              <a:t>  </a:t>
            </a:r>
            <a:r>
              <a:rPr lang="fa-IR" dirty="0">
                <a:solidFill>
                  <a:schemeClr val="bg1"/>
                </a:solidFill>
              </a:rPr>
              <a:t>کودکان </a:t>
            </a:r>
            <a:r>
              <a:rPr lang="en-US" dirty="0">
                <a:solidFill>
                  <a:schemeClr val="bg1"/>
                </a:solidFill>
              </a:rPr>
              <a:t> cm</a:t>
            </a:r>
            <a:r>
              <a:rPr lang="fa-IR" dirty="0">
                <a:solidFill>
                  <a:schemeClr val="bg1"/>
                </a:solidFill>
              </a:rPr>
              <a:t> 8</a:t>
            </a:r>
            <a:r>
              <a:rPr lang="en-US" dirty="0">
                <a:solidFill>
                  <a:schemeClr val="bg1"/>
                </a:solidFill>
              </a:rPr>
              <a:t>  </a:t>
            </a:r>
            <a:r>
              <a:rPr lang="fa-IR" dirty="0">
                <a:solidFill>
                  <a:schemeClr val="bg1"/>
                </a:solidFill>
              </a:rPr>
              <a:t>نوزادان </a:t>
            </a:r>
            <a:r>
              <a:rPr lang="en-US" dirty="0">
                <a:solidFill>
                  <a:schemeClr val="bg1"/>
                </a:solidFill>
              </a:rPr>
              <a:t>cm </a:t>
            </a:r>
            <a:r>
              <a:rPr lang="fa-IR" dirty="0">
                <a:solidFill>
                  <a:schemeClr val="bg1"/>
                </a:solidFill>
              </a:rPr>
              <a:t> 4.5</a:t>
            </a:r>
            <a:endParaRPr lang="en-US" dirty="0">
              <a:solidFill>
                <a:schemeClr val="bg1"/>
              </a:solidFill>
            </a:endParaRPr>
          </a:p>
          <a:p>
            <a:pPr marL="571500" indent="-571500" algn="just" rtl="1">
              <a:lnSpc>
                <a:spcPct val="170000"/>
              </a:lnSpc>
              <a:buClr>
                <a:schemeClr val="accent1">
                  <a:lumMod val="75000"/>
                </a:schemeClr>
              </a:buClr>
              <a:buFont typeface="+mj-lt"/>
              <a:buAutoNum type="romanUcPeriod"/>
            </a:pPr>
            <a:r>
              <a:rPr lang="fa-IR" dirty="0">
                <a:solidFill>
                  <a:schemeClr val="bg1"/>
                </a:solidFill>
              </a:rPr>
              <a:t>انتخاب محل صحیح جای گذاری پدال ها روی قفسه سینه</a:t>
            </a:r>
          </a:p>
          <a:p>
            <a:pPr algn="just" rtl="1">
              <a:lnSpc>
                <a:spcPct val="170000"/>
              </a:lnSpc>
              <a:buClr>
                <a:schemeClr val="accent1">
                  <a:lumMod val="75000"/>
                </a:schemeClr>
              </a:buClr>
            </a:pPr>
            <a:r>
              <a:rPr lang="fa-IR" dirty="0">
                <a:solidFill>
                  <a:schemeClr val="bg1"/>
                </a:solidFill>
              </a:rPr>
              <a:t>رایج ترین روش </a:t>
            </a:r>
            <a:r>
              <a:rPr lang="en-US" dirty="0" err="1">
                <a:solidFill>
                  <a:schemeClr val="bg1"/>
                </a:solidFill>
              </a:rPr>
              <a:t>antro</a:t>
            </a:r>
            <a:r>
              <a:rPr lang="en-US" dirty="0">
                <a:solidFill>
                  <a:schemeClr val="bg1"/>
                </a:solidFill>
              </a:rPr>
              <a:t> </a:t>
            </a:r>
            <a:r>
              <a:rPr lang="en-US" dirty="0" err="1">
                <a:solidFill>
                  <a:schemeClr val="bg1"/>
                </a:solidFill>
              </a:rPr>
              <a:t>latral</a:t>
            </a:r>
            <a:r>
              <a:rPr lang="en-US" dirty="0">
                <a:solidFill>
                  <a:schemeClr val="bg1"/>
                </a:solidFill>
              </a:rPr>
              <a:t> </a:t>
            </a:r>
            <a:r>
              <a:rPr lang="fa-IR" dirty="0">
                <a:solidFill>
                  <a:schemeClr val="bg1"/>
                </a:solidFill>
              </a:rPr>
              <a:t>(قدامی- طرفی) میباشد. محل قرار گیری پدال ها در ناحیه </a:t>
            </a:r>
            <a:r>
              <a:rPr lang="en-US" dirty="0">
                <a:solidFill>
                  <a:schemeClr val="bg1"/>
                </a:solidFill>
              </a:rPr>
              <a:t>apex </a:t>
            </a:r>
            <a:r>
              <a:rPr lang="fa-IR" dirty="0">
                <a:solidFill>
                  <a:schemeClr val="bg1"/>
                </a:solidFill>
              </a:rPr>
              <a:t>پنجمین فضای بین دنده ای چپ و دیگری درطرف راست استرنوم ، دومین فضای بین دنده ای راست زیر استخوان کلاویکول قرار داده میشود.</a:t>
            </a:r>
          </a:p>
          <a:p>
            <a:pPr algn="just" rtl="1">
              <a:lnSpc>
                <a:spcPct val="170000"/>
              </a:lnSpc>
              <a:buClr>
                <a:schemeClr val="accent1">
                  <a:lumMod val="75000"/>
                </a:schemeClr>
              </a:buClr>
            </a:pPr>
            <a:r>
              <a:rPr lang="fa-IR" dirty="0">
                <a:solidFill>
                  <a:schemeClr val="bg1"/>
                </a:solidFill>
              </a:rPr>
              <a:t>روش </a:t>
            </a:r>
            <a:r>
              <a:rPr lang="en-US" dirty="0" err="1">
                <a:solidFill>
                  <a:schemeClr val="bg1"/>
                </a:solidFill>
              </a:rPr>
              <a:t>antro</a:t>
            </a:r>
            <a:r>
              <a:rPr lang="en-US" dirty="0">
                <a:solidFill>
                  <a:schemeClr val="bg1"/>
                </a:solidFill>
              </a:rPr>
              <a:t>  posterior </a:t>
            </a:r>
            <a:r>
              <a:rPr lang="fa-IR" dirty="0">
                <a:solidFill>
                  <a:schemeClr val="bg1"/>
                </a:solidFill>
              </a:rPr>
              <a:t>(قدامی – خلفی) . در افرادی که پیس میکر دائمی دارند می توان پدال ها را بصورت قدامی- خلفی نیز قرار داد. در این حالت پدال قدامی در دومین فضای بین دنده ای سمت  راست و پدال خلفی در زیرخار کتف چپ قرار می گیرد.</a:t>
            </a:r>
          </a:p>
        </p:txBody>
      </p:sp>
      <p:sp>
        <p:nvSpPr>
          <p:cNvPr id="3" name="Title 2"/>
          <p:cNvSpPr>
            <a:spLocks noGrp="1"/>
          </p:cNvSpPr>
          <p:nvPr>
            <p:ph type="title"/>
          </p:nvPr>
        </p:nvSpPr>
        <p:spPr/>
        <p:txBody>
          <a:bodyPr>
            <a:normAutofit fontScale="90000"/>
          </a:bodyPr>
          <a:lstStyle/>
          <a:p>
            <a:pPr algn="ctr" rtl="1"/>
            <a:br>
              <a:rPr lang="fa-IR" dirty="0"/>
            </a:br>
            <a:r>
              <a:rPr lang="fa-IR" b="1" dirty="0"/>
              <a:t> شرایط استفاده از شوک الکتریکی </a:t>
            </a:r>
            <a:br>
              <a:rPr lang="fa-IR" dirty="0"/>
            </a:br>
            <a:endParaRPr lang="en-US" dirty="0"/>
          </a:p>
        </p:txBody>
      </p:sp>
    </p:spTree>
  </p:cSld>
  <p:clrMapOvr>
    <a:masterClrMapping/>
  </p:clrMapOvr>
  <p:transition spd="med">
    <p:newsflash/>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pPr marL="571500" indent="-571500" algn="r" rtl="1">
              <a:lnSpc>
                <a:spcPct val="150000"/>
              </a:lnSpc>
              <a:buClr>
                <a:schemeClr val="accent1">
                  <a:lumMod val="75000"/>
                </a:schemeClr>
              </a:buClr>
              <a:buFont typeface="+mj-lt"/>
              <a:buAutoNum type="romanUcPeriod" startAt="3"/>
            </a:pPr>
            <a:r>
              <a:rPr lang="fa-IR" dirty="0">
                <a:solidFill>
                  <a:schemeClr val="bg1"/>
                </a:solidFill>
              </a:rPr>
              <a:t>تماس کافی پدال ها با سطح قفسه سینه:</a:t>
            </a:r>
          </a:p>
          <a:p>
            <a:pPr marL="571500" indent="-571500" algn="r" rtl="1">
              <a:lnSpc>
                <a:spcPct val="150000"/>
              </a:lnSpc>
              <a:buClr>
                <a:schemeClr val="accent1">
                  <a:lumMod val="75000"/>
                </a:schemeClr>
              </a:buClr>
              <a:buFont typeface="Arial" pitchFamily="34" charset="0"/>
              <a:buChar char="•"/>
            </a:pPr>
            <a:r>
              <a:rPr lang="fa-IR" dirty="0">
                <a:solidFill>
                  <a:schemeClr val="bg1"/>
                </a:solidFill>
              </a:rPr>
              <a:t>پدال ها باید با فشاری در حد 80نيوتن يا حداقل 8.5 كيلوگرم روی سطح قفسه سینه فشرده شوند .</a:t>
            </a:r>
          </a:p>
          <a:p>
            <a:pPr marL="571500" indent="-571500" algn="r" rtl="1">
              <a:lnSpc>
                <a:spcPct val="150000"/>
              </a:lnSpc>
              <a:buClr>
                <a:schemeClr val="accent1">
                  <a:lumMod val="75000"/>
                </a:schemeClr>
              </a:buClr>
              <a:buFont typeface="Arial" pitchFamily="34" charset="0"/>
              <a:buChar char="•"/>
            </a:pPr>
            <a:r>
              <a:rPr lang="fa-IR" dirty="0">
                <a:solidFill>
                  <a:schemeClr val="bg1"/>
                </a:solidFill>
              </a:rPr>
              <a:t>سطح پدال ها باید به میزا ن  كافي با ژل لوبریکنت آغشته گردد.از محلول روغن و الكل استفاده نشود.</a:t>
            </a:r>
          </a:p>
          <a:p>
            <a:pPr marL="571500" indent="-571500" algn="r" rtl="1">
              <a:lnSpc>
                <a:spcPct val="150000"/>
              </a:lnSpc>
              <a:buClr>
                <a:schemeClr val="accent1">
                  <a:lumMod val="75000"/>
                </a:schemeClr>
              </a:buClr>
              <a:buFont typeface="Arial" pitchFamily="34" charset="0"/>
              <a:buChar char="•"/>
            </a:pPr>
            <a:r>
              <a:rPr lang="fa-IR" dirty="0">
                <a:solidFill>
                  <a:schemeClr val="bg1"/>
                </a:solidFill>
              </a:rPr>
              <a:t>در غیر این صورت تخلیه انرژی به داخل قفسه سینه با اشکال روبرو شده موج الکتریکی از سطح پوست عبور کرده و منجر به سوختگی میگردد.</a:t>
            </a:r>
          </a:p>
          <a:p>
            <a:pPr marL="571500" indent="-571500" algn="r" rtl="1">
              <a:lnSpc>
                <a:spcPct val="150000"/>
              </a:lnSpc>
              <a:buClr>
                <a:schemeClr val="accent1">
                  <a:lumMod val="75000"/>
                </a:schemeClr>
              </a:buClr>
              <a:buFont typeface="+mj-lt"/>
              <a:buAutoNum type="romanUcPeriod" startAt="4"/>
            </a:pPr>
            <a:r>
              <a:rPr lang="fa-IR" dirty="0">
                <a:solidFill>
                  <a:schemeClr val="bg1"/>
                </a:solidFill>
              </a:rPr>
              <a:t>انتخاب صحیح مقدار انرژی الکتریکی : میزان انرژی بر حسب وات بر ثانیه یا ژول بیان میکنند.مقادیر انرژی الکتریکی با توجه به نوع دیس ریتمی انتخاب میکردد . </a:t>
            </a:r>
            <a:r>
              <a:rPr lang="fa-IR" b="1" dirty="0">
                <a:solidFill>
                  <a:schemeClr val="bg1"/>
                </a:solidFill>
              </a:rPr>
              <a:t>    </a:t>
            </a:r>
          </a:p>
        </p:txBody>
      </p:sp>
      <p:sp>
        <p:nvSpPr>
          <p:cNvPr id="3" name="Title 2"/>
          <p:cNvSpPr>
            <a:spLocks noGrp="1"/>
          </p:cNvSpPr>
          <p:nvPr>
            <p:ph type="title"/>
          </p:nvPr>
        </p:nvSpPr>
        <p:spPr/>
        <p:txBody>
          <a:bodyPr>
            <a:normAutofit/>
          </a:bodyPr>
          <a:lstStyle/>
          <a:p>
            <a:endParaRPr lang="en-US" sz="7200" dirty="0"/>
          </a:p>
        </p:txBody>
      </p:sp>
    </p:spTree>
  </p:cSld>
  <p:clrMapOvr>
    <a:masterClrMapping/>
  </p:clrMapOvr>
  <p:transition spd="med">
    <p:newsflash/>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571500" indent="-571500" algn="r" rtl="1">
              <a:buClr>
                <a:schemeClr val="accent1">
                  <a:lumMod val="75000"/>
                </a:schemeClr>
              </a:buClr>
              <a:buFont typeface="Wingdings" pitchFamily="2" charset="2"/>
              <a:buChar char="q"/>
            </a:pPr>
            <a:r>
              <a:rPr lang="fa-IR" dirty="0">
                <a:solidFill>
                  <a:schemeClr val="bg1"/>
                </a:solidFill>
              </a:rPr>
              <a:t>ابتدا وجود دیس ریتمی در بیشتر از یک لید تائید گردد .</a:t>
            </a:r>
          </a:p>
          <a:p>
            <a:pPr marL="571500" indent="-571500" algn="r" rtl="1">
              <a:buClr>
                <a:schemeClr val="accent1">
                  <a:lumMod val="75000"/>
                </a:schemeClr>
              </a:buClr>
              <a:buFont typeface="Wingdings" pitchFamily="2" charset="2"/>
              <a:buChar char="q"/>
            </a:pPr>
            <a:r>
              <a:rPr lang="fa-IR" dirty="0">
                <a:solidFill>
                  <a:schemeClr val="bg1"/>
                </a:solidFill>
              </a:rPr>
              <a:t>پدال مناسب را انتخاب کنید .</a:t>
            </a:r>
          </a:p>
          <a:p>
            <a:pPr marL="571500" indent="-571500" algn="r" rtl="1">
              <a:buClr>
                <a:schemeClr val="accent1">
                  <a:lumMod val="75000"/>
                </a:schemeClr>
              </a:buClr>
              <a:buFont typeface="Wingdings" pitchFamily="2" charset="2"/>
              <a:buChar char="q"/>
            </a:pPr>
            <a:r>
              <a:rPr lang="fa-IR" dirty="0">
                <a:solidFill>
                  <a:schemeClr val="bg1"/>
                </a:solidFill>
              </a:rPr>
              <a:t>دگمه مربوط به تنظیم انرژی را روی مقدار مورد نظرقرار دهید.</a:t>
            </a:r>
          </a:p>
          <a:p>
            <a:pPr marL="571500" indent="-571500" algn="r" rtl="1">
              <a:buClr>
                <a:schemeClr val="accent1">
                  <a:lumMod val="75000"/>
                </a:schemeClr>
              </a:buClr>
              <a:buFont typeface="Wingdings" pitchFamily="2" charset="2"/>
              <a:buChar char="q"/>
            </a:pPr>
            <a:r>
              <a:rPr lang="fa-IR" dirty="0">
                <a:solidFill>
                  <a:schemeClr val="bg1"/>
                </a:solidFill>
              </a:rPr>
              <a:t>پدال های دستگاه الکتروشوک را در دست بگیرید : در دست راست  پدال مربوط  به </a:t>
            </a:r>
            <a:r>
              <a:rPr lang="en-US" dirty="0">
                <a:solidFill>
                  <a:schemeClr val="bg1"/>
                </a:solidFill>
              </a:rPr>
              <a:t>Apex  </a:t>
            </a:r>
            <a:r>
              <a:rPr lang="fa-IR" dirty="0">
                <a:solidFill>
                  <a:schemeClr val="bg1"/>
                </a:solidFill>
              </a:rPr>
              <a:t>و در دست چپ پدال مربوط به  </a:t>
            </a:r>
            <a:r>
              <a:rPr lang="en-US" dirty="0">
                <a:solidFill>
                  <a:schemeClr val="bg1"/>
                </a:solidFill>
              </a:rPr>
              <a:t>Sternum</a:t>
            </a:r>
            <a:r>
              <a:rPr lang="fa-IR" dirty="0">
                <a:solidFill>
                  <a:schemeClr val="bg1"/>
                </a:solidFill>
              </a:rPr>
              <a:t> .</a:t>
            </a:r>
          </a:p>
          <a:p>
            <a:pPr marL="571500" indent="-571500" algn="r" rtl="1">
              <a:buClr>
                <a:schemeClr val="accent1">
                  <a:lumMod val="75000"/>
                </a:schemeClr>
              </a:buClr>
              <a:buFont typeface="Wingdings" pitchFamily="2" charset="2"/>
              <a:buChar char="q"/>
            </a:pPr>
            <a:r>
              <a:rPr lang="fa-IR" dirty="0">
                <a:solidFill>
                  <a:schemeClr val="bg1"/>
                </a:solidFill>
              </a:rPr>
              <a:t>به میزا ن 2 میلیمتر سطح پدال ها را با ژل لوبریکنت آغشته کنید .</a:t>
            </a:r>
          </a:p>
          <a:p>
            <a:pPr marL="571500" indent="-571500" algn="r" rtl="1">
              <a:buClr>
                <a:schemeClr val="accent1">
                  <a:lumMod val="75000"/>
                </a:schemeClr>
              </a:buClr>
              <a:buFont typeface="Wingdings" pitchFamily="2" charset="2"/>
              <a:buChar char="q"/>
            </a:pPr>
            <a:r>
              <a:rPr lang="fa-IR" dirty="0">
                <a:solidFill>
                  <a:schemeClr val="bg1"/>
                </a:solidFill>
              </a:rPr>
              <a:t>پدال ها را روی قفسه سینه بیمار در محل صحیح قرار دهید.</a:t>
            </a:r>
          </a:p>
          <a:p>
            <a:pPr marL="571500" indent="-571500" algn="r" rtl="1">
              <a:buClr>
                <a:schemeClr val="accent1">
                  <a:lumMod val="75000"/>
                </a:schemeClr>
              </a:buClr>
              <a:buFont typeface="Wingdings" pitchFamily="2" charset="2"/>
              <a:buChar char="q"/>
            </a:pPr>
            <a:r>
              <a:rPr lang="fa-IR" dirty="0">
                <a:solidFill>
                  <a:schemeClr val="bg1"/>
                </a:solidFill>
              </a:rPr>
              <a:t>پدال ها را با نیرویی برابر با حداقل 8.5 كيلو گرم روی قفسه سینه بیمار فشار دهید.</a:t>
            </a:r>
            <a:endParaRPr lang="en-US" dirty="0">
              <a:solidFill>
                <a:schemeClr val="bg1"/>
              </a:solidFill>
            </a:endParaRPr>
          </a:p>
        </p:txBody>
      </p:sp>
      <p:sp>
        <p:nvSpPr>
          <p:cNvPr id="3" name="Title 2"/>
          <p:cNvSpPr>
            <a:spLocks noGrp="1"/>
          </p:cNvSpPr>
          <p:nvPr>
            <p:ph type="title"/>
          </p:nvPr>
        </p:nvSpPr>
        <p:spPr/>
        <p:txBody>
          <a:bodyPr/>
          <a:lstStyle/>
          <a:p>
            <a:pPr algn="ctr"/>
            <a:r>
              <a:rPr lang="fa-IR" b="1" dirty="0"/>
              <a:t>روش تخلیه شوک الکتریکی </a:t>
            </a:r>
            <a:endParaRPr lang="en-US" dirty="0"/>
          </a:p>
        </p:txBody>
      </p:sp>
    </p:spTree>
  </p:cSld>
  <p:clrMapOvr>
    <a:masterClrMapping/>
  </p:clrMapOvr>
  <p:transition spd="med">
    <p:newsflash/>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r" rtl="1">
              <a:buClr>
                <a:schemeClr val="accent1">
                  <a:lumMod val="75000"/>
                </a:schemeClr>
              </a:buClr>
              <a:buFont typeface="Wingdings" pitchFamily="2" charset="2"/>
              <a:buChar char="q"/>
            </a:pPr>
            <a:r>
              <a:rPr lang="fa-IR" b="1" dirty="0"/>
              <a:t>   </a:t>
            </a:r>
            <a:r>
              <a:rPr lang="fa-IR" b="1" dirty="0">
                <a:solidFill>
                  <a:schemeClr val="bg1"/>
                </a:solidFill>
              </a:rPr>
              <a:t>جهت دادن شوک اعلام آمادگی کنید.</a:t>
            </a:r>
          </a:p>
          <a:p>
            <a:pPr algn="r" rtl="1">
              <a:buClr>
                <a:schemeClr val="accent1">
                  <a:lumMod val="75000"/>
                </a:schemeClr>
              </a:buClr>
              <a:buFont typeface="Wingdings" pitchFamily="2" charset="2"/>
              <a:buChar char="q"/>
            </a:pPr>
            <a:r>
              <a:rPr lang="fa-IR" b="1" dirty="0"/>
              <a:t>   </a:t>
            </a:r>
            <a:r>
              <a:rPr lang="fa-IR" b="1" dirty="0">
                <a:solidFill>
                  <a:schemeClr val="bg1"/>
                </a:solidFill>
              </a:rPr>
              <a:t>سریعا مشاهده کنید که هیچ یک از افراد احیاگر با بدن بیمار در تماس               نباشند .</a:t>
            </a:r>
          </a:p>
          <a:p>
            <a:pPr algn="r" rtl="1">
              <a:buClr>
                <a:schemeClr val="accent1">
                  <a:lumMod val="75000"/>
                </a:schemeClr>
              </a:buClr>
              <a:buFont typeface="Wingdings" pitchFamily="2" charset="2"/>
              <a:buChar char="q"/>
            </a:pPr>
            <a:r>
              <a:rPr lang="fa-IR" b="1" dirty="0">
                <a:solidFill>
                  <a:schemeClr val="bg1"/>
                </a:solidFill>
              </a:rPr>
              <a:t>   توجه کنید که رابط اکسیژن از بیمار جدا شده باشد.</a:t>
            </a:r>
          </a:p>
          <a:p>
            <a:pPr algn="r" rtl="1">
              <a:buClr>
                <a:schemeClr val="accent1">
                  <a:lumMod val="75000"/>
                </a:schemeClr>
              </a:buClr>
              <a:buFont typeface="Wingdings" pitchFamily="2" charset="2"/>
              <a:buChar char="q"/>
            </a:pPr>
            <a:r>
              <a:rPr lang="fa-IR" b="1" dirty="0">
                <a:solidFill>
                  <a:schemeClr val="bg1"/>
                </a:solidFill>
              </a:rPr>
              <a:t>   دگمه شارژ دستگاه را فشار دهید.</a:t>
            </a:r>
          </a:p>
          <a:p>
            <a:pPr algn="r" rtl="1">
              <a:buClr>
                <a:schemeClr val="accent1">
                  <a:lumMod val="75000"/>
                </a:schemeClr>
              </a:buClr>
              <a:buFont typeface="Wingdings" pitchFamily="2" charset="2"/>
              <a:buChar char="q"/>
            </a:pPr>
            <a:r>
              <a:rPr lang="fa-IR" b="1" dirty="0">
                <a:solidFill>
                  <a:schemeClr val="bg1"/>
                </a:solidFill>
              </a:rPr>
              <a:t>   پس از شنیدن صدای بوق مربوط به شارژ کامل دستگاه بطورهمزمان دگمه های تخلیه روی پدال ها را توسط انگشت شست فشار دهید.</a:t>
            </a:r>
          </a:p>
          <a:p>
            <a:pPr algn="r" rtl="1">
              <a:buClr>
                <a:schemeClr val="accent1">
                  <a:lumMod val="75000"/>
                </a:schemeClr>
              </a:buClr>
              <a:buFont typeface="Wingdings" pitchFamily="2" charset="2"/>
              <a:buChar char="q"/>
            </a:pPr>
            <a:r>
              <a:rPr lang="fa-IR" b="1" dirty="0"/>
              <a:t>   </a:t>
            </a:r>
            <a:r>
              <a:rPr lang="fa-IR" b="1" dirty="0">
                <a:solidFill>
                  <a:schemeClr val="bg1"/>
                </a:solidFill>
              </a:rPr>
              <a:t>سریعا صفحه مانیتورینگ را از نظرتغییرات حاصله مشاهده نمایید.</a:t>
            </a:r>
          </a:p>
          <a:p>
            <a:pPr algn="r" rtl="1">
              <a:buClr>
                <a:schemeClr val="accent1">
                  <a:lumMod val="75000"/>
                </a:schemeClr>
              </a:buClr>
              <a:buFont typeface="Wingdings" pitchFamily="2" charset="2"/>
              <a:buChar char="q"/>
            </a:pPr>
            <a:r>
              <a:rPr lang="en-US" dirty="0"/>
              <a:t> </a:t>
            </a:r>
            <a:r>
              <a:rPr lang="ar-SA" b="1" dirty="0">
                <a:solidFill>
                  <a:schemeClr val="bg1"/>
                </a:solidFill>
              </a:rPr>
              <a:t>حتی الامکان شوک در مرحله بازدم داده شود چون در این زمان قفسه سینه مقاومت کمتری دارد و انرژی الکتریکی بیشتری به قلب می رسد</a:t>
            </a:r>
            <a:r>
              <a:rPr lang="fa-IR" b="1" dirty="0">
                <a:solidFill>
                  <a:schemeClr val="bg1"/>
                </a:solidFill>
              </a:rPr>
              <a:t> .</a:t>
            </a:r>
          </a:p>
          <a:p>
            <a:pPr algn="r" rtl="1">
              <a:buClr>
                <a:schemeClr val="accent1">
                  <a:lumMod val="75000"/>
                </a:schemeClr>
              </a:buClr>
              <a:buNone/>
            </a:pPr>
            <a:endParaRPr lang="en-US" dirty="0">
              <a:solidFill>
                <a:schemeClr val="bg1"/>
              </a:solidFill>
            </a:endParaRPr>
          </a:p>
        </p:txBody>
      </p:sp>
      <p:sp>
        <p:nvSpPr>
          <p:cNvPr id="3" name="Title 2"/>
          <p:cNvSpPr>
            <a:spLocks noGrp="1"/>
          </p:cNvSpPr>
          <p:nvPr>
            <p:ph type="title"/>
          </p:nvPr>
        </p:nvSpPr>
        <p:spPr/>
        <p:txBody>
          <a:bodyPr/>
          <a:lstStyle/>
          <a:p>
            <a:endParaRPr lang="en-US" dirty="0"/>
          </a:p>
        </p:txBody>
      </p:sp>
    </p:spTree>
  </p:cSld>
  <p:clrMapOvr>
    <a:masterClrMapping/>
  </p:clrMapOvr>
  <p:transition spd="med">
    <p:newsflash/>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pPr algn="r" rtl="1">
              <a:lnSpc>
                <a:spcPct val="210000"/>
              </a:lnSpc>
              <a:buClr>
                <a:schemeClr val="accent1">
                  <a:lumMod val="75000"/>
                </a:schemeClr>
              </a:buClr>
              <a:buFont typeface="Wingdings" pitchFamily="2" charset="2"/>
              <a:buChar char="q"/>
            </a:pPr>
            <a:r>
              <a:rPr lang="ar-SA" b="1" dirty="0">
                <a:solidFill>
                  <a:schemeClr val="bg1"/>
                </a:solidFill>
                <a:cs typeface="B Nazanin" pitchFamily="2" charset="-78"/>
              </a:rPr>
              <a:t>تکان خوردن بیمار هنگام شوک نشانه انجام صحیح و ایجاد جرقه نشانه عدم تماس صحیح پوست و پدالها می باشد</a:t>
            </a:r>
            <a:r>
              <a:rPr lang="fa-IR" b="1" dirty="0">
                <a:solidFill>
                  <a:schemeClr val="bg1"/>
                </a:solidFill>
                <a:cs typeface="B Nazanin" pitchFamily="2" charset="-78"/>
              </a:rPr>
              <a:t> .</a:t>
            </a:r>
          </a:p>
          <a:p>
            <a:pPr algn="r" rtl="1">
              <a:lnSpc>
                <a:spcPct val="210000"/>
              </a:lnSpc>
              <a:buClr>
                <a:schemeClr val="accent1">
                  <a:lumMod val="75000"/>
                </a:schemeClr>
              </a:buClr>
              <a:buFont typeface="Wingdings" pitchFamily="2" charset="2"/>
              <a:buChar char="q"/>
            </a:pPr>
            <a:r>
              <a:rPr lang="en-US" dirty="0">
                <a:cs typeface="B Nazanin" pitchFamily="2" charset="-78"/>
              </a:rPr>
              <a:t> </a:t>
            </a:r>
            <a:r>
              <a:rPr lang="ar-SA" b="1" dirty="0">
                <a:solidFill>
                  <a:schemeClr val="bg1"/>
                </a:solidFill>
                <a:cs typeface="B Nazanin" pitchFamily="2" charset="-78"/>
              </a:rPr>
              <a:t>در مواردیکه بیمار دچار هیپوکسیا ، هیپوترمیا ، اسیدوز و عدم تعادل الکترولیت باشد کمتر به دفیبریلاسیون جواب می دهد پس بهتر است این موارد را در بیمار بر طرف نمائید.</a:t>
            </a:r>
            <a:endParaRPr lang="fa-IR" b="1" dirty="0">
              <a:solidFill>
                <a:schemeClr val="bg1"/>
              </a:solidFill>
              <a:cs typeface="B Nazanin" pitchFamily="2" charset="-78"/>
            </a:endParaRPr>
          </a:p>
          <a:p>
            <a:pPr algn="r" rtl="1">
              <a:lnSpc>
                <a:spcPct val="210000"/>
              </a:lnSpc>
              <a:buClr>
                <a:schemeClr val="accent1">
                  <a:lumMod val="75000"/>
                </a:schemeClr>
              </a:buClr>
              <a:buFont typeface="Wingdings" pitchFamily="2" charset="2"/>
              <a:buChar char="q"/>
            </a:pPr>
            <a:r>
              <a:rPr lang="en-US" dirty="0">
                <a:cs typeface="B Nazanin" pitchFamily="2" charset="-78"/>
              </a:rPr>
              <a:t> </a:t>
            </a:r>
            <a:r>
              <a:rPr lang="ar-SA" b="1" dirty="0">
                <a:solidFill>
                  <a:schemeClr val="bg1"/>
                </a:solidFill>
                <a:cs typeface="B Nazanin" pitchFamily="2" charset="-78"/>
              </a:rPr>
              <a:t>دقت کنید که در هنگام تخلیه شوک روی بدن بیمار ، محدوده بین دو پدال روی سینه بیمار آغشته به ژل یا مرطوب عرق کرده</a:t>
            </a:r>
            <a:r>
              <a:rPr lang="en-US" b="1" dirty="0">
                <a:solidFill>
                  <a:schemeClr val="bg1"/>
                </a:solidFill>
                <a:cs typeface="B Nazanin" pitchFamily="2" charset="-78"/>
              </a:rPr>
              <a:t> </a:t>
            </a:r>
            <a:r>
              <a:rPr lang="ar-SA" b="1" dirty="0">
                <a:solidFill>
                  <a:schemeClr val="bg1"/>
                </a:solidFill>
                <a:cs typeface="B Nazanin" pitchFamily="2" charset="-78"/>
              </a:rPr>
              <a:t>نباشد</a:t>
            </a:r>
            <a:r>
              <a:rPr lang="en-US" b="1" dirty="0">
                <a:solidFill>
                  <a:schemeClr val="bg1"/>
                </a:solidFill>
                <a:cs typeface="B Nazanin" pitchFamily="2" charset="-78"/>
              </a:rPr>
              <a:t> </a:t>
            </a:r>
            <a:r>
              <a:rPr lang="fa-IR" b="1" dirty="0">
                <a:solidFill>
                  <a:schemeClr val="bg1"/>
                </a:solidFill>
                <a:cs typeface="B Nazanin" pitchFamily="2" charset="-78"/>
              </a:rPr>
              <a:t>.</a:t>
            </a:r>
            <a:endParaRPr lang="en-US" b="1" dirty="0">
              <a:solidFill>
                <a:schemeClr val="bg1"/>
              </a:solidFill>
              <a:cs typeface="B Nazanin" pitchFamily="2" charset="-78"/>
            </a:endParaRPr>
          </a:p>
          <a:p>
            <a:pPr algn="r" rtl="1">
              <a:lnSpc>
                <a:spcPct val="210000"/>
              </a:lnSpc>
              <a:buClr>
                <a:schemeClr val="accent1">
                  <a:lumMod val="75000"/>
                </a:schemeClr>
              </a:buClr>
              <a:buFont typeface="Wingdings" pitchFamily="2" charset="2"/>
              <a:buChar char="q"/>
            </a:pPr>
            <a:r>
              <a:rPr lang="ar-SA" b="1" dirty="0">
                <a:solidFill>
                  <a:schemeClr val="bg1"/>
                </a:solidFill>
                <a:cs typeface="B Nazanin" pitchFamily="2" charset="-78"/>
              </a:rPr>
              <a:t>دقت کنید که فقط سطح فلزی پدالها ژل مالیده شود و دیگر قسمتهای پدال (دسته ها) آغشته به ژل نباشند</a:t>
            </a:r>
            <a:r>
              <a:rPr lang="fa-IR" b="1" dirty="0">
                <a:solidFill>
                  <a:schemeClr val="bg1"/>
                </a:solidFill>
                <a:cs typeface="B Nazanin" pitchFamily="2" charset="-78"/>
              </a:rPr>
              <a:t> .</a:t>
            </a:r>
            <a:endParaRPr lang="en-US" b="1" dirty="0">
              <a:solidFill>
                <a:schemeClr val="bg1"/>
              </a:solidFill>
              <a:cs typeface="B Nazanin" pitchFamily="2" charset="-78"/>
            </a:endParaRPr>
          </a:p>
          <a:p>
            <a:pPr algn="r" rtl="1">
              <a:buClr>
                <a:schemeClr val="accent1">
                  <a:lumMod val="75000"/>
                </a:schemeClr>
              </a:buClr>
              <a:buFont typeface="Wingdings" pitchFamily="2" charset="2"/>
              <a:buChar char="q"/>
            </a:pPr>
            <a:endParaRPr lang="en-US" b="1" dirty="0">
              <a:solidFill>
                <a:schemeClr val="bg1"/>
              </a:solidFill>
            </a:endParaRPr>
          </a:p>
        </p:txBody>
      </p:sp>
      <p:sp>
        <p:nvSpPr>
          <p:cNvPr id="3" name="Title 2"/>
          <p:cNvSpPr>
            <a:spLocks noGrp="1"/>
          </p:cNvSpPr>
          <p:nvPr>
            <p:ph type="title"/>
          </p:nvPr>
        </p:nvSpPr>
        <p:spPr/>
        <p:txBody>
          <a:bodyPr/>
          <a:lstStyle/>
          <a:p>
            <a:endParaRPr lang="en-US"/>
          </a:p>
        </p:txBody>
      </p:sp>
    </p:spTree>
  </p:cSld>
  <p:clrMapOvr>
    <a:masterClrMapping/>
  </p:clrMapOvr>
  <p:transition spd="med">
    <p:newsflash/>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81000"/>
            <a:ext cx="8229600" cy="5715000"/>
          </a:xfrm>
        </p:spPr>
        <p:txBody>
          <a:bodyPr>
            <a:normAutofit fontScale="70000" lnSpcReduction="20000"/>
          </a:bodyPr>
          <a:lstStyle/>
          <a:p>
            <a:pPr algn="r" rtl="1">
              <a:lnSpc>
                <a:spcPct val="150000"/>
              </a:lnSpc>
            </a:pPr>
            <a:r>
              <a:rPr lang="fa-IR" dirty="0">
                <a:solidFill>
                  <a:schemeClr val="bg1"/>
                </a:solidFill>
              </a:rPr>
              <a:t>هنگام استفاده از شوک الکتریکی جریان اکسیژن را قطع می کنیم.</a:t>
            </a:r>
          </a:p>
          <a:p>
            <a:pPr algn="r" rtl="1">
              <a:lnSpc>
                <a:spcPct val="150000"/>
              </a:lnSpc>
            </a:pPr>
            <a:r>
              <a:rPr lang="fa-IR" dirty="0">
                <a:solidFill>
                  <a:schemeClr val="bg1"/>
                </a:solidFill>
              </a:rPr>
              <a:t>افراد با تخت تماس نداشته و باید از آن فاصله داشته باشند.</a:t>
            </a:r>
          </a:p>
          <a:p>
            <a:pPr algn="r" rtl="1">
              <a:lnSpc>
                <a:spcPct val="150000"/>
              </a:lnSpc>
            </a:pPr>
            <a:r>
              <a:rPr lang="fa-IR" sz="3600" b="1" dirty="0">
                <a:solidFill>
                  <a:schemeClr val="bg1"/>
                </a:solidFill>
              </a:rPr>
              <a:t>چه زماني از شوك استفاده نكنيم</a:t>
            </a:r>
            <a:r>
              <a:rPr lang="fa-IR" dirty="0">
                <a:solidFill>
                  <a:schemeClr val="bg1"/>
                </a:solidFill>
              </a:rPr>
              <a:t>:</a:t>
            </a:r>
          </a:p>
          <a:p>
            <a:pPr algn="r" rtl="1">
              <a:lnSpc>
                <a:spcPct val="150000"/>
              </a:lnSpc>
            </a:pPr>
            <a:r>
              <a:rPr lang="fa-IR" dirty="0">
                <a:solidFill>
                  <a:schemeClr val="bg1"/>
                </a:solidFill>
              </a:rPr>
              <a:t>اگر بیمار دچار فیبریلاسیون بطنی نرم باشد باید از داروی اپینفرین استفاده شود تا فیبرلاسیون بطنی به فیبریلاسیون بطنی خشن تبدیل شود تا بهتر به دفيبریلاسیون پاسخ دهد.</a:t>
            </a:r>
          </a:p>
          <a:p>
            <a:pPr algn="r" rtl="1">
              <a:lnSpc>
                <a:spcPct val="150000"/>
              </a:lnSpc>
            </a:pPr>
            <a:r>
              <a:rPr lang="fa-IR" dirty="0">
                <a:solidFill>
                  <a:schemeClr val="bg1"/>
                </a:solidFill>
              </a:rPr>
              <a:t>در درمان آريتمي هاي مسموميت با ديژيتالها نبايد از شوك استفاده كرد.چون خطر ديس ريتمي به ديس ريتمي هاي خطرناك دارد.</a:t>
            </a:r>
          </a:p>
          <a:p>
            <a:pPr algn="r" rtl="1">
              <a:lnSpc>
                <a:spcPct val="150000"/>
              </a:lnSpc>
            </a:pPr>
            <a:r>
              <a:rPr lang="fa-IR" dirty="0">
                <a:solidFill>
                  <a:schemeClr val="bg1"/>
                </a:solidFill>
              </a:rPr>
              <a:t>در درمان </a:t>
            </a:r>
            <a:r>
              <a:rPr lang="en-US" dirty="0" err="1">
                <a:solidFill>
                  <a:schemeClr val="bg1"/>
                </a:solidFill>
              </a:rPr>
              <a:t>Af</a:t>
            </a:r>
            <a:r>
              <a:rPr lang="fa-IR" dirty="0">
                <a:solidFill>
                  <a:schemeClr val="bg1"/>
                </a:solidFill>
              </a:rPr>
              <a:t>براي جلوگيري از رها شدن آمبولي بيمار بايد از 3 هفته قبل تا 4 هفته بعد از كارديوورژن داروهاي ضد انعقاد مصرف مي كند. </a:t>
            </a:r>
            <a:r>
              <a:rPr lang="en-US" dirty="0">
                <a:solidFill>
                  <a:schemeClr val="bg1"/>
                </a:solidFill>
              </a:rPr>
              <a:t>PT</a:t>
            </a:r>
            <a:r>
              <a:rPr lang="fa-IR" dirty="0">
                <a:solidFill>
                  <a:schemeClr val="bg1"/>
                </a:solidFill>
              </a:rPr>
              <a:t>بيمار بايد 1.5 برابر حد طبيعي حفظ شود.</a:t>
            </a:r>
          </a:p>
          <a:p>
            <a:pPr algn="r" rtl="1">
              <a:lnSpc>
                <a:spcPct val="150000"/>
              </a:lnSpc>
            </a:pPr>
            <a:r>
              <a:rPr lang="fa-IR" dirty="0">
                <a:solidFill>
                  <a:schemeClr val="bg1"/>
                </a:solidFill>
              </a:rPr>
              <a:t>در بيماران با 5 سال سابقه فيبريلاسيون همراه با هايپرتروفي دهليزها و نيز در بيماران مبتلا به فيبريلايون دهليزي ناشي از هايپرتيروئيدي (به دليل اينكه</a:t>
            </a:r>
            <a:r>
              <a:rPr lang="en-US" dirty="0">
                <a:solidFill>
                  <a:schemeClr val="bg1"/>
                </a:solidFill>
              </a:rPr>
              <a:t> </a:t>
            </a:r>
            <a:r>
              <a:rPr lang="fa-IR" dirty="0">
                <a:solidFill>
                  <a:schemeClr val="bg1"/>
                </a:solidFill>
              </a:rPr>
              <a:t>قلب بیش‌ازحد تحریک‌پذیر است احتمال بازگشت آریتمی بسیار زیاد </a:t>
            </a:r>
            <a:r>
              <a:rPr lang="fa-IR">
                <a:solidFill>
                  <a:schemeClr val="bg1"/>
                </a:solidFill>
              </a:rPr>
              <a:t>است ریسک آریتمی‌های </a:t>
            </a:r>
            <a:r>
              <a:rPr lang="fa-IR" dirty="0">
                <a:solidFill>
                  <a:schemeClr val="bg1"/>
                </a:solidFill>
              </a:rPr>
              <a:t>خطرناک بالا می‌رود)</a:t>
            </a:r>
          </a:p>
          <a:p>
            <a:pPr algn="r" rtl="1">
              <a:lnSpc>
                <a:spcPct val="150000"/>
              </a:lnSpc>
            </a:pPr>
            <a:r>
              <a:rPr lang="fa-IR" dirty="0">
                <a:solidFill>
                  <a:schemeClr val="bg1"/>
                </a:solidFill>
              </a:rPr>
              <a:t>پس باید ابتدا وضعیت تیروئید تثبیت شود</a:t>
            </a:r>
            <a:r>
              <a:rPr lang="en-US" dirty="0">
                <a:solidFill>
                  <a:schemeClr val="bg1"/>
                </a:solidFill>
              </a:rPr>
              <a:t>(</a:t>
            </a:r>
            <a:r>
              <a:rPr lang="fa-IR" dirty="0">
                <a:solidFill>
                  <a:schemeClr val="bg1"/>
                </a:solidFill>
              </a:rPr>
              <a:t> نبايد از شوك الكتريكي استفاده كرد.</a:t>
            </a:r>
          </a:p>
        </p:txBody>
      </p:sp>
    </p:spTree>
  </p:cSld>
  <p:clrMapOvr>
    <a:masterClrMapping/>
  </p:clrMapOvr>
  <p:transition spd="med">
    <p:newsflash/>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rtl="1">
              <a:lnSpc>
                <a:spcPct val="200000"/>
              </a:lnSpc>
              <a:buClr>
                <a:schemeClr val="accent1">
                  <a:lumMod val="75000"/>
                </a:schemeClr>
              </a:buClr>
              <a:buFont typeface="Wingdings" pitchFamily="2" charset="2"/>
              <a:buChar char="q"/>
            </a:pPr>
            <a:r>
              <a:rPr lang="ar-SA" dirty="0">
                <a:solidFill>
                  <a:schemeClr val="bg1"/>
                </a:solidFill>
              </a:rPr>
              <a:t>برای انجام تست، دستگاه را در حالت شوک قرار داده ، انرژی 30 را انتخاب کرده و کلید شارژ را فشار دهید . سپس به طور همزمان دو کلید نارنجی رنگ </a:t>
            </a:r>
            <a:r>
              <a:rPr lang="fa-IR" dirty="0">
                <a:solidFill>
                  <a:schemeClr val="bg1"/>
                </a:solidFill>
              </a:rPr>
              <a:t>روی </a:t>
            </a:r>
            <a:r>
              <a:rPr lang="ar-SA" dirty="0">
                <a:solidFill>
                  <a:schemeClr val="bg1"/>
                </a:solidFill>
              </a:rPr>
              <a:t>پدالها را فشار دهید تا شوک روی خود دستگاه تخلیه شود . در صورت عملکرد صحیح دستگاه پیام </a:t>
            </a:r>
            <a:r>
              <a:rPr lang="en-US" dirty="0">
                <a:solidFill>
                  <a:schemeClr val="bg1"/>
                </a:solidFill>
              </a:rPr>
              <a:t>test ok </a:t>
            </a:r>
            <a:r>
              <a:rPr lang="fa-IR" dirty="0">
                <a:solidFill>
                  <a:schemeClr val="bg1"/>
                </a:solidFill>
              </a:rPr>
              <a:t>را نمایش می دهد </a:t>
            </a:r>
            <a:endParaRPr lang="en-US" dirty="0">
              <a:solidFill>
                <a:schemeClr val="bg1"/>
              </a:solidFill>
            </a:endParaRPr>
          </a:p>
        </p:txBody>
      </p:sp>
      <p:sp>
        <p:nvSpPr>
          <p:cNvPr id="3" name="Title 2"/>
          <p:cNvSpPr>
            <a:spLocks noGrp="1"/>
          </p:cNvSpPr>
          <p:nvPr>
            <p:ph type="title"/>
          </p:nvPr>
        </p:nvSpPr>
        <p:spPr/>
        <p:txBody>
          <a:bodyPr/>
          <a:lstStyle/>
          <a:p>
            <a:pPr algn="ctr"/>
            <a:r>
              <a:rPr lang="ar-SA" b="1" dirty="0"/>
              <a:t>تست دستگاه </a:t>
            </a:r>
            <a:endParaRPr lang="en-US" dirty="0"/>
          </a:p>
        </p:txBody>
      </p:sp>
    </p:spTree>
  </p:cSld>
  <p:clrMapOvr>
    <a:masterClrMapping/>
  </p:clrMapOvr>
  <p:transition spd="med">
    <p:newsflash/>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r" rtl="1">
              <a:buNone/>
            </a:pPr>
            <a:r>
              <a:rPr lang="ar-SA" b="1" dirty="0">
                <a:solidFill>
                  <a:schemeClr val="bg1"/>
                </a:solidFill>
              </a:rPr>
              <a:t>تست دوره ای :</a:t>
            </a:r>
            <a:endParaRPr lang="en-US" b="1" dirty="0">
              <a:solidFill>
                <a:schemeClr val="bg1"/>
              </a:solidFill>
            </a:endParaRPr>
          </a:p>
          <a:p>
            <a:pPr algn="just" rtl="1">
              <a:buNone/>
            </a:pPr>
            <a:r>
              <a:rPr lang="fa-IR" b="1" dirty="0">
                <a:solidFill>
                  <a:schemeClr val="bg1"/>
                </a:solidFill>
              </a:rPr>
              <a:t>   </a:t>
            </a:r>
            <a:r>
              <a:rPr lang="ar-SA" b="1" dirty="0">
                <a:solidFill>
                  <a:schemeClr val="bg1"/>
                </a:solidFill>
                <a:cs typeface="B Nazanin" pitchFamily="2" charset="-78"/>
              </a:rPr>
              <a:t>تجهیزات احیاء بیمار باید به گونه ای نگهداری شود که برای استفاده آنی</a:t>
            </a:r>
            <a:r>
              <a:rPr lang="fa-IR" b="1" dirty="0">
                <a:solidFill>
                  <a:schemeClr val="bg1"/>
                </a:solidFill>
                <a:cs typeface="B Nazanin" pitchFamily="2" charset="-78"/>
              </a:rPr>
              <a:t> </a:t>
            </a:r>
            <a:r>
              <a:rPr lang="ar-SA" b="1" dirty="0">
                <a:solidFill>
                  <a:schemeClr val="bg1"/>
                </a:solidFill>
                <a:cs typeface="B Nazanin" pitchFamily="2" charset="-78"/>
              </a:rPr>
              <a:t>آماده باشد . بررسی عملکرد دستگاه باید در ابتدای هر شیفت انجام شود تا از عملکرد صحیح دستگاه اطمینان حاصل شود .</a:t>
            </a:r>
            <a:endParaRPr lang="en-US" b="1" dirty="0">
              <a:solidFill>
                <a:schemeClr val="bg1"/>
              </a:solidFill>
              <a:cs typeface="B Nazanin" pitchFamily="2" charset="-78"/>
            </a:endParaRPr>
          </a:p>
          <a:p>
            <a:pPr algn="just" rtl="1">
              <a:buNone/>
            </a:pPr>
            <a:r>
              <a:rPr lang="ar-SA" b="1" dirty="0">
                <a:solidFill>
                  <a:schemeClr val="bg1"/>
                </a:solidFill>
                <a:cs typeface="B Nazanin" pitchFamily="2" charset="-78"/>
              </a:rPr>
              <a:t>در هنگام بازدید از دستگاه به نکات زیر توجه کنید : </a:t>
            </a:r>
            <a:endParaRPr lang="en-US" b="1" dirty="0">
              <a:solidFill>
                <a:schemeClr val="bg1"/>
              </a:solidFill>
              <a:cs typeface="B Nazanin" pitchFamily="2" charset="-78"/>
            </a:endParaRPr>
          </a:p>
          <a:p>
            <a:pPr marL="571500" indent="-571500" algn="just" rtl="1">
              <a:buClr>
                <a:schemeClr val="accent1">
                  <a:lumMod val="75000"/>
                </a:schemeClr>
              </a:buClr>
              <a:buNone/>
            </a:pPr>
            <a:r>
              <a:rPr lang="fa-IR" b="1" dirty="0">
                <a:solidFill>
                  <a:schemeClr val="bg1"/>
                </a:solidFill>
                <a:cs typeface="B Nazanin" pitchFamily="2" charset="-78"/>
              </a:rPr>
              <a:t>1-</a:t>
            </a:r>
            <a:r>
              <a:rPr lang="en-US" b="1" dirty="0">
                <a:solidFill>
                  <a:schemeClr val="bg1"/>
                </a:solidFill>
                <a:cs typeface="B Nazanin" pitchFamily="2" charset="-78"/>
              </a:rPr>
              <a:t> </a:t>
            </a:r>
            <a:r>
              <a:rPr lang="ar-SA" b="1" dirty="0">
                <a:solidFill>
                  <a:schemeClr val="bg1"/>
                </a:solidFill>
                <a:cs typeface="B Nazanin" pitchFamily="2" charset="-78"/>
              </a:rPr>
              <a:t>دستگاه تمیز باشد</a:t>
            </a:r>
            <a:r>
              <a:rPr lang="fa-IR" b="1" dirty="0">
                <a:solidFill>
                  <a:schemeClr val="bg1"/>
                </a:solidFill>
                <a:cs typeface="B Nazanin" pitchFamily="2" charset="-78"/>
              </a:rPr>
              <a:t> .</a:t>
            </a:r>
            <a:endParaRPr lang="en-US" b="1" dirty="0">
              <a:solidFill>
                <a:schemeClr val="bg1"/>
              </a:solidFill>
              <a:cs typeface="B Nazanin" pitchFamily="2" charset="-78"/>
            </a:endParaRPr>
          </a:p>
          <a:p>
            <a:pPr algn="just" rtl="1">
              <a:buNone/>
            </a:pPr>
            <a:r>
              <a:rPr lang="fa-IR" b="1" dirty="0">
                <a:solidFill>
                  <a:schemeClr val="bg1"/>
                </a:solidFill>
                <a:cs typeface="B Nazanin" pitchFamily="2" charset="-78"/>
              </a:rPr>
              <a:t>2- </a:t>
            </a:r>
            <a:r>
              <a:rPr lang="ar-SA" b="1" dirty="0">
                <a:solidFill>
                  <a:schemeClr val="bg1"/>
                </a:solidFill>
                <a:cs typeface="B Nazanin" pitchFamily="2" charset="-78"/>
              </a:rPr>
              <a:t>سطح فلزی پدالها تمیز و عاری از هر گونه ژل یا آلودگی باشد</a:t>
            </a:r>
            <a:r>
              <a:rPr lang="fa-IR" b="1" dirty="0">
                <a:solidFill>
                  <a:schemeClr val="bg1"/>
                </a:solidFill>
                <a:cs typeface="B Nazanin" pitchFamily="2" charset="-78"/>
              </a:rPr>
              <a:t> </a:t>
            </a:r>
            <a:r>
              <a:rPr lang="en-US" b="1" dirty="0">
                <a:solidFill>
                  <a:schemeClr val="bg1"/>
                </a:solidFill>
                <a:cs typeface="B Nazanin" pitchFamily="2" charset="-78"/>
              </a:rPr>
              <a:t> .</a:t>
            </a:r>
          </a:p>
          <a:p>
            <a:pPr algn="just" rtl="1">
              <a:buNone/>
            </a:pPr>
            <a:r>
              <a:rPr lang="fa-IR" b="1" dirty="0">
                <a:solidFill>
                  <a:schemeClr val="bg1"/>
                </a:solidFill>
                <a:cs typeface="B Nazanin" pitchFamily="2" charset="-78"/>
              </a:rPr>
              <a:t>3- </a:t>
            </a:r>
            <a:r>
              <a:rPr lang="en-US" b="1" dirty="0">
                <a:solidFill>
                  <a:schemeClr val="bg1"/>
                </a:solidFill>
                <a:cs typeface="B Nazanin" pitchFamily="2" charset="-78"/>
              </a:rPr>
              <a:t> </a:t>
            </a:r>
            <a:r>
              <a:rPr lang="ar-SA" b="1" dirty="0">
                <a:solidFill>
                  <a:schemeClr val="bg1"/>
                </a:solidFill>
                <a:cs typeface="B Nazanin" pitchFamily="2" charset="-78"/>
              </a:rPr>
              <a:t>تمام کابلها و کانکتورها بررسی شوند تادر وضعیت مناسبی باشند و هیچ بریدگی یا پارگی نداشته باشن</a:t>
            </a:r>
            <a:r>
              <a:rPr lang="fa-IR" b="1" dirty="0">
                <a:solidFill>
                  <a:schemeClr val="bg1"/>
                </a:solidFill>
                <a:cs typeface="B Nazanin" pitchFamily="2" charset="-78"/>
              </a:rPr>
              <a:t>د </a:t>
            </a:r>
            <a:r>
              <a:rPr lang="en-US" b="1" dirty="0">
                <a:solidFill>
                  <a:schemeClr val="bg1"/>
                </a:solidFill>
                <a:cs typeface="B Nazanin" pitchFamily="2" charset="-78"/>
              </a:rPr>
              <a:t>.</a:t>
            </a:r>
          </a:p>
          <a:p>
            <a:pPr algn="just" rtl="1">
              <a:buNone/>
            </a:pPr>
            <a:r>
              <a:rPr lang="fa-IR" b="1" dirty="0">
                <a:solidFill>
                  <a:schemeClr val="bg1"/>
                </a:solidFill>
                <a:cs typeface="B Nazanin" pitchFamily="2" charset="-78"/>
              </a:rPr>
              <a:t>4-</a:t>
            </a:r>
            <a:r>
              <a:rPr lang="en-US" b="1" dirty="0">
                <a:solidFill>
                  <a:schemeClr val="bg1"/>
                </a:solidFill>
                <a:cs typeface="B Nazanin" pitchFamily="2" charset="-78"/>
              </a:rPr>
              <a:t> </a:t>
            </a:r>
            <a:r>
              <a:rPr lang="ar-SA" b="1" dirty="0">
                <a:solidFill>
                  <a:schemeClr val="bg1"/>
                </a:solidFill>
                <a:cs typeface="B Nazanin" pitchFamily="2" charset="-78"/>
              </a:rPr>
              <a:t>از شارژ کامل باطری دستگاه اطمینان حاصل کنی</a:t>
            </a:r>
            <a:r>
              <a:rPr lang="fa-IR" b="1" dirty="0">
                <a:solidFill>
                  <a:schemeClr val="bg1"/>
                </a:solidFill>
                <a:cs typeface="B Nazanin" pitchFamily="2" charset="-78"/>
              </a:rPr>
              <a:t>د .</a:t>
            </a:r>
            <a:endParaRPr lang="en-US" b="1" dirty="0">
              <a:solidFill>
                <a:schemeClr val="bg1"/>
              </a:solidFill>
              <a:cs typeface="B Nazanin" pitchFamily="2" charset="-78"/>
            </a:endParaRPr>
          </a:p>
          <a:p>
            <a:pPr algn="r" rtl="1">
              <a:buNone/>
            </a:pPr>
            <a:endParaRPr lang="en-US" b="1" dirty="0">
              <a:solidFill>
                <a:schemeClr val="bg1"/>
              </a:solidFill>
            </a:endParaRPr>
          </a:p>
          <a:p>
            <a:pPr algn="r" rtl="1">
              <a:buNone/>
            </a:pPr>
            <a:endParaRPr lang="en-US" b="1" dirty="0">
              <a:solidFill>
                <a:schemeClr val="bg1"/>
              </a:solidFill>
            </a:endParaRPr>
          </a:p>
        </p:txBody>
      </p:sp>
      <p:sp>
        <p:nvSpPr>
          <p:cNvPr id="3" name="Title 2"/>
          <p:cNvSpPr>
            <a:spLocks noGrp="1"/>
          </p:cNvSpPr>
          <p:nvPr>
            <p:ph type="title"/>
          </p:nvPr>
        </p:nvSpPr>
        <p:spPr/>
        <p:txBody>
          <a:bodyPr/>
          <a:lstStyle/>
          <a:p>
            <a:pPr algn="ctr"/>
            <a:r>
              <a:rPr lang="ar-SA" b="1" dirty="0"/>
              <a:t>نگهداری از دستگاه </a:t>
            </a:r>
            <a:endParaRPr lang="en-US" dirty="0"/>
          </a:p>
        </p:txBody>
      </p:sp>
    </p:spTree>
  </p:cSld>
  <p:clrMapOvr>
    <a:masterClrMapping/>
  </p:clrMapOvr>
  <p:transition spd="med">
    <p:newsflash/>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algn="just" rtl="1">
              <a:lnSpc>
                <a:spcPct val="150000"/>
              </a:lnSpc>
              <a:buNone/>
            </a:pPr>
            <a:r>
              <a:rPr lang="ar-SA" dirty="0">
                <a:solidFill>
                  <a:schemeClr val="bg1"/>
                </a:solidFill>
              </a:rPr>
              <a:t>تمیز کردن دستگاه :</a:t>
            </a:r>
            <a:endParaRPr lang="en-US" dirty="0">
              <a:solidFill>
                <a:schemeClr val="bg1"/>
              </a:solidFill>
            </a:endParaRPr>
          </a:p>
          <a:p>
            <a:pPr algn="just" rtl="1">
              <a:lnSpc>
                <a:spcPct val="150000"/>
              </a:lnSpc>
              <a:buNone/>
            </a:pPr>
            <a:r>
              <a:rPr lang="ar-SA" dirty="0">
                <a:solidFill>
                  <a:schemeClr val="bg1"/>
                </a:solidFill>
              </a:rPr>
              <a:t>برای تمیز کردن دستگاه ، پدالها وکابل ها روشهای زیر توصیه می شود :</a:t>
            </a:r>
            <a:endParaRPr lang="en-US" dirty="0">
              <a:solidFill>
                <a:schemeClr val="bg1"/>
              </a:solidFill>
            </a:endParaRPr>
          </a:p>
          <a:p>
            <a:pPr algn="just" rtl="1">
              <a:lnSpc>
                <a:spcPct val="150000"/>
              </a:lnSpc>
              <a:buNone/>
            </a:pPr>
            <a:r>
              <a:rPr lang="ar-SA" dirty="0">
                <a:solidFill>
                  <a:schemeClr val="bg1"/>
                </a:solidFill>
              </a:rPr>
              <a:t>1)الکل سفید وپنبه </a:t>
            </a:r>
            <a:endParaRPr lang="en-US" dirty="0">
              <a:solidFill>
                <a:schemeClr val="bg1"/>
              </a:solidFill>
            </a:endParaRPr>
          </a:p>
          <a:p>
            <a:pPr algn="just" rtl="1">
              <a:lnSpc>
                <a:spcPct val="150000"/>
              </a:lnSpc>
              <a:buNone/>
            </a:pPr>
            <a:r>
              <a:rPr lang="ar-SA" dirty="0">
                <a:solidFill>
                  <a:schemeClr val="bg1"/>
                </a:solidFill>
              </a:rPr>
              <a:t>2) محلول صابون و آب وپنبه </a:t>
            </a:r>
            <a:endParaRPr lang="en-US" dirty="0">
              <a:solidFill>
                <a:schemeClr val="bg1"/>
              </a:solidFill>
            </a:endParaRPr>
          </a:p>
          <a:p>
            <a:pPr algn="just" rtl="1">
              <a:lnSpc>
                <a:spcPct val="150000"/>
              </a:lnSpc>
              <a:buClr>
                <a:schemeClr val="accent1">
                  <a:lumMod val="75000"/>
                </a:schemeClr>
              </a:buClr>
              <a:buFont typeface="Wingdings" pitchFamily="2" charset="2"/>
              <a:buChar char="ü"/>
            </a:pPr>
            <a:r>
              <a:rPr lang="fa-IR" dirty="0">
                <a:solidFill>
                  <a:schemeClr val="bg1"/>
                </a:solidFill>
              </a:rPr>
              <a:t>  </a:t>
            </a:r>
            <a:r>
              <a:rPr lang="ar-SA" dirty="0">
                <a:solidFill>
                  <a:schemeClr val="bg1"/>
                </a:solidFill>
              </a:rPr>
              <a:t>برای تمیز کردن رکوردر واجزاء آن فقط از پارچه نرم مرطوب استفاده شود .</a:t>
            </a:r>
            <a:endParaRPr lang="en-US" dirty="0">
              <a:solidFill>
                <a:schemeClr val="bg1"/>
              </a:solidFill>
            </a:endParaRPr>
          </a:p>
          <a:p>
            <a:pPr algn="just" rtl="1">
              <a:lnSpc>
                <a:spcPct val="150000"/>
              </a:lnSpc>
              <a:buClr>
                <a:schemeClr val="accent1">
                  <a:lumMod val="75000"/>
                </a:schemeClr>
              </a:buClr>
              <a:buFont typeface="Wingdings" pitchFamily="2" charset="2"/>
              <a:buChar char="ü"/>
            </a:pPr>
            <a:r>
              <a:rPr lang="fa-IR" dirty="0">
                <a:solidFill>
                  <a:schemeClr val="bg1"/>
                </a:solidFill>
              </a:rPr>
              <a:t>  </a:t>
            </a:r>
            <a:r>
              <a:rPr lang="ar-SA" dirty="0">
                <a:solidFill>
                  <a:schemeClr val="bg1"/>
                </a:solidFill>
              </a:rPr>
              <a:t>دقت کنید که هیچ قسمتی از دستگاه با ریختن مایع ( آب ،الکل یا آب وصابون ) تمیز نشود .</a:t>
            </a:r>
            <a:endParaRPr lang="en-US" dirty="0">
              <a:solidFill>
                <a:schemeClr val="bg1"/>
              </a:solidFill>
            </a:endParaRPr>
          </a:p>
          <a:p>
            <a:pPr algn="r">
              <a:buNone/>
            </a:pPr>
            <a:endParaRPr lang="en-US" b="1" dirty="0">
              <a:solidFill>
                <a:schemeClr val="bg1"/>
              </a:solidFill>
            </a:endParaRPr>
          </a:p>
        </p:txBody>
      </p:sp>
      <p:sp>
        <p:nvSpPr>
          <p:cNvPr id="3" name="Title 2"/>
          <p:cNvSpPr>
            <a:spLocks noGrp="1"/>
          </p:cNvSpPr>
          <p:nvPr>
            <p:ph type="title"/>
          </p:nvPr>
        </p:nvSpPr>
        <p:spPr/>
        <p:txBody>
          <a:bodyPr/>
          <a:lstStyle/>
          <a:p>
            <a:endParaRPr lang="en-US" dirty="0"/>
          </a:p>
        </p:txBody>
      </p:sp>
    </p:spTree>
  </p:cSld>
  <p:clrMapOvr>
    <a:masterClrMapping/>
  </p:clrMapOvr>
  <p:transition spd="med">
    <p:newsflash/>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pPr algn="just" rtl="1">
              <a:lnSpc>
                <a:spcPct val="200000"/>
              </a:lnSpc>
              <a:buClr>
                <a:schemeClr val="accent1">
                  <a:lumMod val="75000"/>
                </a:schemeClr>
              </a:buClr>
              <a:buFont typeface="Wingdings" pitchFamily="2" charset="2"/>
              <a:buChar char="ü"/>
            </a:pPr>
            <a:r>
              <a:rPr lang="ar-SA" dirty="0">
                <a:solidFill>
                  <a:schemeClr val="bg1"/>
                </a:solidFill>
              </a:rPr>
              <a:t>تمیز کردن پدالها پس از استفاده با دقت بیشتر باید انجام شود وژل مالیده شده روی سطح فلزی پدالها باید کاملا از روی آن تمیز شود . </a:t>
            </a:r>
            <a:endParaRPr lang="en-US" dirty="0">
              <a:solidFill>
                <a:schemeClr val="bg1"/>
              </a:solidFill>
            </a:endParaRPr>
          </a:p>
          <a:p>
            <a:pPr algn="just" rtl="1">
              <a:lnSpc>
                <a:spcPct val="200000"/>
              </a:lnSpc>
              <a:buClr>
                <a:schemeClr val="accent1">
                  <a:lumMod val="75000"/>
                </a:schemeClr>
              </a:buClr>
              <a:buFont typeface="Wingdings" pitchFamily="2" charset="2"/>
              <a:buChar char="ü"/>
            </a:pPr>
            <a:r>
              <a:rPr lang="ar-SA" dirty="0">
                <a:solidFill>
                  <a:schemeClr val="bg1"/>
                </a:solidFill>
              </a:rPr>
              <a:t>از فروبردن پدالها درون آب جدا خودداری کنید . بعد از نظافت دستگاه بلافاصله دستگاه را روشن نکنید .</a:t>
            </a:r>
            <a:endParaRPr lang="en-US" dirty="0">
              <a:solidFill>
                <a:schemeClr val="bg1"/>
              </a:solidFill>
            </a:endParaRPr>
          </a:p>
          <a:p>
            <a:pPr algn="just" rtl="1">
              <a:lnSpc>
                <a:spcPct val="200000"/>
              </a:lnSpc>
              <a:buClr>
                <a:schemeClr val="accent1">
                  <a:lumMod val="75000"/>
                </a:schemeClr>
              </a:buClr>
              <a:buFont typeface="Wingdings" pitchFamily="2" charset="2"/>
              <a:buChar char="ü"/>
            </a:pPr>
            <a:r>
              <a:rPr lang="ar-SA" dirty="0">
                <a:solidFill>
                  <a:schemeClr val="bg1"/>
                </a:solidFill>
              </a:rPr>
              <a:t>در صورت ضد عفونی کردن محیط توسط ماکروجت برای جلوگیری از آسیب دستگاه ، حتما روکش غیر قابل نفوذ بر روی دستگاه قرار دهید .</a:t>
            </a:r>
            <a:endParaRPr lang="en-US" dirty="0">
              <a:solidFill>
                <a:schemeClr val="bg1"/>
              </a:solidFill>
            </a:endParaRPr>
          </a:p>
          <a:p>
            <a:pPr algn="just" rtl="1">
              <a:lnSpc>
                <a:spcPct val="200000"/>
              </a:lnSpc>
              <a:buClr>
                <a:schemeClr val="accent1">
                  <a:lumMod val="75000"/>
                </a:schemeClr>
              </a:buClr>
              <a:buFont typeface="Wingdings" pitchFamily="2" charset="2"/>
              <a:buChar char="ü"/>
            </a:pPr>
            <a:r>
              <a:rPr lang="ar-SA" dirty="0">
                <a:solidFill>
                  <a:schemeClr val="bg1"/>
                </a:solidFill>
              </a:rPr>
              <a:t>هرگز دستگاه را با دکونکس ودکوسپت ضد عفونی نکنیدوفقط با پنبه والکل دستگاه را تمیز کنید .</a:t>
            </a:r>
            <a:endParaRPr lang="en-US" dirty="0">
              <a:solidFill>
                <a:schemeClr val="bg1"/>
              </a:solidFill>
            </a:endParaRPr>
          </a:p>
          <a:p>
            <a:pPr algn="just" rtl="1">
              <a:lnSpc>
                <a:spcPct val="200000"/>
              </a:lnSpc>
              <a:buClr>
                <a:schemeClr val="accent1">
                  <a:lumMod val="75000"/>
                </a:schemeClr>
              </a:buClr>
              <a:buFont typeface="Wingdings" pitchFamily="2" charset="2"/>
              <a:buChar char="ü"/>
            </a:pPr>
            <a:r>
              <a:rPr lang="ar-SA" dirty="0">
                <a:solidFill>
                  <a:schemeClr val="bg1"/>
                </a:solidFill>
              </a:rPr>
              <a:t>بعد از ریختن مایعات یا سرم برروی دستگاه بلافاصله باطری را از دستگاه جدا کرده وازبرق بکشید وبا بخش فنی شرکت تماس بگیرید .</a:t>
            </a:r>
            <a:endParaRPr lang="en-US" dirty="0">
              <a:solidFill>
                <a:schemeClr val="bg1"/>
              </a:solidFill>
            </a:endParaRPr>
          </a:p>
          <a:p>
            <a:pPr algn="r" rtl="1">
              <a:buClr>
                <a:schemeClr val="accent1">
                  <a:lumMod val="75000"/>
                </a:schemeClr>
              </a:buClr>
              <a:buNone/>
            </a:pPr>
            <a:endParaRPr lang="en-US" b="1" dirty="0">
              <a:solidFill>
                <a:schemeClr val="bg1"/>
              </a:solidFill>
            </a:endParaRPr>
          </a:p>
          <a:p>
            <a:pPr algn="r">
              <a:buClr>
                <a:schemeClr val="accent1">
                  <a:lumMod val="75000"/>
                </a:schemeClr>
              </a:buClr>
              <a:buFont typeface="Wingdings" pitchFamily="2" charset="2"/>
              <a:buChar char="ü"/>
            </a:pPr>
            <a:endParaRPr lang="en-US" b="1" dirty="0">
              <a:solidFill>
                <a:schemeClr val="bg1"/>
              </a:solidFill>
            </a:endParaRPr>
          </a:p>
        </p:txBody>
      </p:sp>
      <p:sp>
        <p:nvSpPr>
          <p:cNvPr id="3" name="Title 2"/>
          <p:cNvSpPr>
            <a:spLocks noGrp="1"/>
          </p:cNvSpPr>
          <p:nvPr>
            <p:ph type="title"/>
          </p:nvPr>
        </p:nvSpPr>
        <p:spPr/>
        <p:txBody>
          <a:bodyPr/>
          <a:lstStyle/>
          <a:p>
            <a:endParaRPr lang="en-US"/>
          </a:p>
        </p:txBody>
      </p:sp>
    </p:spTree>
  </p:cSld>
  <p:clrMapOvr>
    <a:masterClrMapping/>
  </p:clrMapOvr>
  <p:transition spd="med">
    <p:newsflash/>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r"/>
            <a:endParaRPr lang="fa-IR" dirty="0"/>
          </a:p>
        </p:txBody>
      </p:sp>
      <p:sp>
        <p:nvSpPr>
          <p:cNvPr id="3" name="Title 2"/>
          <p:cNvSpPr>
            <a:spLocks noGrp="1"/>
          </p:cNvSpPr>
          <p:nvPr>
            <p:ph type="title"/>
          </p:nvPr>
        </p:nvSpPr>
        <p:spPr/>
        <p:txBody>
          <a:bodyPr/>
          <a:lstStyle/>
          <a:p>
            <a:r>
              <a:rPr lang="en-US" dirty="0"/>
              <a:t>AED</a:t>
            </a:r>
            <a:endParaRPr lang="fa-IR" dirty="0"/>
          </a:p>
        </p:txBody>
      </p:sp>
    </p:spTree>
  </p:cSld>
  <p:clrMapOvr>
    <a:masterClrMapping/>
  </p:clrMapOvr>
  <p:transition spd="med">
    <p:newsflash/>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8" name="Picture 4" descr="Garden"/>
          <p:cNvPicPr>
            <a:picLocks noChangeAspect="1" noChangeArrowheads="1"/>
          </p:cNvPicPr>
          <p:nvPr/>
        </p:nvPicPr>
        <p:blipFill>
          <a:blip r:embed="rId2" cstate="print"/>
          <a:stretch>
            <a:fillRect/>
          </a:stretch>
        </p:blipFill>
        <p:spPr bwMode="auto">
          <a:xfrm>
            <a:off x="0" y="0"/>
            <a:ext cx="9144000" cy="6858000"/>
          </a:xfrm>
          <a:prstGeom prst="rect">
            <a:avLst/>
          </a:prstGeom>
          <a:noFill/>
          <a:effectLst>
            <a:outerShdw dist="35921" dir="2700000" algn="ctr" rotWithShape="0">
              <a:srgbClr val="000000"/>
            </a:outerShdw>
          </a:effectLst>
        </p:spPr>
      </p:pic>
    </p:spTree>
  </p:cSld>
  <p:clrMapOvr>
    <a:masterClrMapping/>
  </p:clrMapOvr>
  <p:transition spd="med">
    <p:newsflash/>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220</TotalTime>
  <Words>2300</Words>
  <Application>Microsoft Office PowerPoint</Application>
  <PresentationFormat>On-screen Show (4:3)</PresentationFormat>
  <Paragraphs>127</Paragraphs>
  <Slides>32</Slides>
  <Notes>1</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32</vt:i4>
      </vt:variant>
    </vt:vector>
  </HeadingPairs>
  <TitlesOfParts>
    <vt:vector size="45" baseType="lpstr">
      <vt:lpstr>Andalus</vt:lpstr>
      <vt:lpstr>Arial</vt:lpstr>
      <vt:lpstr>B Mitra</vt:lpstr>
      <vt:lpstr>B Nazanin</vt:lpstr>
      <vt:lpstr>B Zar</vt:lpstr>
      <vt:lpstr>Bell MT</vt:lpstr>
      <vt:lpstr>Calibri</vt:lpstr>
      <vt:lpstr>Constantia</vt:lpstr>
      <vt:lpstr>Gill Sans MT</vt:lpstr>
      <vt:lpstr>Nazanin</vt:lpstr>
      <vt:lpstr>Wingdings</vt:lpstr>
      <vt:lpstr>Wingdings 2</vt:lpstr>
      <vt:lpstr>Paper</vt:lpstr>
      <vt:lpstr>PowerPoint Presentation</vt:lpstr>
      <vt:lpstr>  شوک الکتریکی  </vt:lpstr>
      <vt:lpstr>انواع شوک الکتریکی</vt:lpstr>
      <vt:lpstr>PowerPoint Presentation</vt:lpstr>
      <vt:lpstr>Cardioversion</vt:lpstr>
      <vt:lpstr>PowerPoint Presentation</vt:lpstr>
      <vt:lpstr>PowerPoint Presentation</vt:lpstr>
      <vt:lpstr>Defibrillation</vt:lpstr>
      <vt:lpstr>PowerPoint Presentation</vt:lpstr>
      <vt:lpstr>دفیبریلاتورهای بای فازیک</vt:lpstr>
      <vt:lpstr>مقایسه دفیبریلاتورهای مونو فازیک و بای فازیک</vt:lpstr>
      <vt:lpstr>PowerPoint Presentation</vt:lpstr>
      <vt:lpstr>PowerPoint Presentation</vt:lpstr>
      <vt:lpstr>PowerPoint Presentation</vt:lpstr>
      <vt:lpstr>PowerPoint Presentation</vt:lpstr>
      <vt:lpstr>PowerPoint Presentation</vt:lpstr>
      <vt:lpstr>PowerPoint Presentation</vt:lpstr>
      <vt:lpstr>:عوارض</vt:lpstr>
      <vt:lpstr>PowerPoint Presentation</vt:lpstr>
      <vt:lpstr>PowerPoint Presentation</vt:lpstr>
      <vt:lpstr>  شرایط استفاده از شوک الکتریکی  </vt:lpstr>
      <vt:lpstr>PowerPoint Presentation</vt:lpstr>
      <vt:lpstr>روش تخلیه شوک الکتریکی </vt:lpstr>
      <vt:lpstr>PowerPoint Presentation</vt:lpstr>
      <vt:lpstr>PowerPoint Presentation</vt:lpstr>
      <vt:lpstr>PowerPoint Presentation</vt:lpstr>
      <vt:lpstr>تست دستگاه </vt:lpstr>
      <vt:lpstr>نگهداری از دستگاه </vt:lpstr>
      <vt:lpstr>PowerPoint Presentation</vt:lpstr>
      <vt:lpstr>PowerPoint Presentation</vt:lpstr>
      <vt:lpstr>AED</vt:lpstr>
      <vt:lpstr>PowerPoint Presentation</vt:lpstr>
    </vt:vector>
  </TitlesOfParts>
  <Company>Grizli777</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persian</dc:creator>
  <cp:lastModifiedBy>app7</cp:lastModifiedBy>
  <cp:revision>36</cp:revision>
  <dcterms:created xsi:type="dcterms:W3CDTF">2011-12-26T17:40:11Z</dcterms:created>
  <dcterms:modified xsi:type="dcterms:W3CDTF">2026-09-08T07:02:59Z</dcterms:modified>
</cp:coreProperties>
</file>